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3" r:id="rId1"/>
  </p:sldMasterIdLst>
  <p:notesMasterIdLst>
    <p:notesMasterId r:id="rId34"/>
  </p:notesMasterIdLst>
  <p:sldIdLst>
    <p:sldId id="256" r:id="rId2"/>
    <p:sldId id="257" r:id="rId3"/>
    <p:sldId id="265" r:id="rId4"/>
    <p:sldId id="266" r:id="rId5"/>
    <p:sldId id="267" r:id="rId6"/>
    <p:sldId id="269" r:id="rId7"/>
    <p:sldId id="271" r:id="rId8"/>
    <p:sldId id="272" r:id="rId9"/>
    <p:sldId id="273" r:id="rId10"/>
    <p:sldId id="274" r:id="rId11"/>
    <p:sldId id="275" r:id="rId12"/>
    <p:sldId id="276" r:id="rId13"/>
    <p:sldId id="277" r:id="rId14"/>
    <p:sldId id="278" r:id="rId15"/>
    <p:sldId id="279" r:id="rId16"/>
    <p:sldId id="280" r:id="rId17"/>
    <p:sldId id="281"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97"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8" autoAdjust="0"/>
    <p:restoredTop sz="94595" autoAdjust="0"/>
  </p:normalViewPr>
  <p:slideViewPr>
    <p:cSldViewPr snapToGrid="0" snapToObjects="1">
      <p:cViewPr varScale="1">
        <p:scale>
          <a:sx n="73" d="100"/>
          <a:sy n="73" d="100"/>
        </p:scale>
        <p:origin x="-1720" y="-104"/>
      </p:cViewPr>
      <p:guideLst>
        <p:guide orient="horz" pos="2160"/>
        <p:guide pos="2880"/>
      </p:guideLst>
    </p:cSldViewPr>
  </p:slideViewPr>
  <p:outlineViewPr>
    <p:cViewPr>
      <p:scale>
        <a:sx n="33" d="100"/>
        <a:sy n="33" d="100"/>
      </p:scale>
      <p:origin x="16" y="1006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40321B-BEEB-904D-B725-FD5ECA0A4FBD}" type="datetimeFigureOut">
              <a:rPr lang="en-US" smtClean="0"/>
              <a:t>5/6/17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C0A2A2-D900-514D-9A3B-85E430CE3C4C}" type="slidenum">
              <a:rPr lang="en-US" smtClean="0"/>
              <a:t>‹#›</a:t>
            </a:fld>
            <a:endParaRPr lang="en-US"/>
          </a:p>
        </p:txBody>
      </p:sp>
    </p:spTree>
    <p:extLst>
      <p:ext uri="{BB962C8B-B14F-4D97-AF65-F5344CB8AC3E}">
        <p14:creationId xmlns:p14="http://schemas.microsoft.com/office/powerpoint/2010/main" val="1615458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3.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4" Type="http://schemas.openxmlformats.org/officeDocument/2006/relationships/image" Target="../media/image2.png"/><Relationship Id="rId5" Type="http://schemas.microsoft.com/office/2007/relationships/hdphoto" Target="../media/hdphoto1.wdp"/><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2C54F4-3ECE-D04D-AB94-30AEB510AA54}" type="datetimeFigureOut">
              <a:rPr lang="en-US" smtClean="0"/>
              <a:t>5/6/17</a:t>
            </a:fld>
            <a:endParaRPr lang="en-US"/>
          </a:p>
        </p:txBody>
      </p:sp>
      <p:sp>
        <p:nvSpPr>
          <p:cNvPr id="5" name="Footer Placeholder 4"/>
          <p:cNvSpPr>
            <a:spLocks noGrp="1"/>
          </p:cNvSpPr>
          <p:nvPr>
            <p:ph type="ftr" sz="quarter" idx="11"/>
          </p:nvPr>
        </p:nvSpPr>
        <p:spPr>
          <a:xfrm>
            <a:off x="812805" y="6272785"/>
            <a:ext cx="4745736" cy="365125"/>
          </a:xfrm>
        </p:spPr>
        <p:txBody>
          <a:bodyPr/>
          <a:lstStyle/>
          <a:p>
            <a:endParaRPr lang="en-US"/>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2F51FEA0-7A56-224C-B5C1-E9F421B3BBAA}" type="slidenum">
              <a:rPr lang="en-US" smtClean="0"/>
              <a:t>‹#›</a:t>
            </a:fld>
            <a:endParaRPr lang="en-US"/>
          </a:p>
        </p:txBody>
      </p:sp>
    </p:spTree>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12C54F4-3ECE-D04D-AB94-30AEB510AA54}" type="datetimeFigureOut">
              <a:rPr lang="en-US" smtClean="0"/>
              <a:t>5/6/17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C54F4-3ECE-D04D-AB94-30AEB510AA54}" type="datetimeFigureOut">
              <a:rPr lang="en-US" smtClean="0"/>
              <a:t>5/6/17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C54F4-3ECE-D04D-AB94-30AEB510AA54}" type="datetimeFigureOut">
              <a:rPr lang="en-US" smtClean="0"/>
              <a:t>5/6/17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412C54F4-3ECE-D04D-AB94-30AEB510AA54}" type="datetimeFigureOut">
              <a:rPr lang="en-US" smtClean="0"/>
              <a:t>5/6/17</a:t>
            </a:fld>
            <a:endParaRPr lang="en-US"/>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US"/>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2F51FEA0-7A56-224C-B5C1-E9F421B3BBAA}" type="slidenum">
              <a:rPr lang="en-US" smtClean="0"/>
              <a:t>‹#›</a:t>
            </a:fld>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2C54F4-3ECE-D04D-AB94-30AEB510AA54}" type="datetimeFigureOut">
              <a:rPr lang="en-US" smtClean="0"/>
              <a:t>5/6/17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2C54F4-3ECE-D04D-AB94-30AEB510AA54}" type="datetimeFigureOut">
              <a:rPr lang="en-US" smtClean="0"/>
              <a:t>5/6/17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F51FEA0-7A56-224C-B5C1-E9F421B3BBA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412C54F4-3ECE-D04D-AB94-30AEB510AA54}" type="datetimeFigureOut">
              <a:rPr lang="en-US" smtClean="0"/>
              <a:t>5/6/17</a:t>
            </a:fld>
            <a:endParaRPr lang="en-US"/>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US"/>
          </a:p>
        </p:txBody>
      </p:sp>
      <p:sp>
        <p:nvSpPr>
          <p:cNvPr id="5" name="Slide Number Placeholder 4"/>
          <p:cNvSpPr>
            <a:spLocks noGrp="1"/>
          </p:cNvSpPr>
          <p:nvPr>
            <p:ph type="sldNum" sz="quarter" idx="12"/>
          </p:nvPr>
        </p:nvSpPr>
        <p:spPr/>
        <p:txBody>
          <a:bodyPr/>
          <a:lstStyle/>
          <a:p>
            <a:fld id="{2F51FEA0-7A56-224C-B5C1-E9F421B3BBAA}"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C54F4-3ECE-D04D-AB94-30AEB510AA54}" type="datetimeFigureOut">
              <a:rPr lang="en-US" smtClean="0"/>
              <a:t>5/6/17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9" name="Date Placeholder 8"/>
          <p:cNvSpPr>
            <a:spLocks noGrp="1"/>
          </p:cNvSpPr>
          <p:nvPr>
            <p:ph type="dt" sz="half" idx="10"/>
          </p:nvPr>
        </p:nvSpPr>
        <p:spPr/>
        <p:txBody>
          <a:bodyPr/>
          <a:lstStyle/>
          <a:p>
            <a:fld id="{412C54F4-3ECE-D04D-AB94-30AEB510AA54}" type="datetimeFigureOut">
              <a:rPr lang="en-US" smtClean="0"/>
              <a:t>5/6/17</a:t>
            </a:fld>
            <a:endParaRPr lang="en-US"/>
          </a:p>
        </p:txBody>
      </p:sp>
      <p:sp>
        <p:nvSpPr>
          <p:cNvPr id="10" name="Footer Placeholder 9"/>
          <p:cNvSpPr>
            <a:spLocks noGrp="1"/>
          </p:cNvSpPr>
          <p:nvPr>
            <p:ph type="ftr" sz="quarter" idx="11"/>
          </p:nvPr>
        </p:nvSpPr>
        <p:spPr/>
        <p:txBody>
          <a:bodyPr/>
          <a:lstStyle/>
          <a:p>
            <a:endParaRPr lang="en-US"/>
          </a:p>
        </p:txBody>
      </p:sp>
      <p:sp>
        <p:nvSpPr>
          <p:cNvPr id="11" name="Slide Number Placeholder 10"/>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6227805"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8" name="Date Placeholder 7"/>
          <p:cNvSpPr>
            <a:spLocks noGrp="1"/>
          </p:cNvSpPr>
          <p:nvPr>
            <p:ph type="dt" sz="half" idx="10"/>
          </p:nvPr>
        </p:nvSpPr>
        <p:spPr/>
        <p:txBody>
          <a:bodyPr/>
          <a:lstStyle/>
          <a:p>
            <a:fld id="{412C54F4-3ECE-D04D-AB94-30AEB510AA54}" type="datetimeFigureOut">
              <a:rPr lang="en-US" smtClean="0"/>
              <a:t>5/6/17</a:t>
            </a:fld>
            <a:endParaRPr lang="en-US"/>
          </a:p>
        </p:txBody>
      </p:sp>
      <p:sp>
        <p:nvSpPr>
          <p:cNvPr id="10" name="Slide Number Placeholder 9"/>
          <p:cNvSpPr>
            <a:spLocks noGrp="1"/>
          </p:cNvSpPr>
          <p:nvPr>
            <p:ph type="sldNum" sz="quarter" idx="12"/>
          </p:nvPr>
        </p:nvSpPr>
        <p:spPr/>
        <p:txBody>
          <a:bodyPr/>
          <a:lstStyle/>
          <a:p>
            <a:fld id="{2F51FEA0-7A56-224C-B5C1-E9F421B3BBAA}" type="slidenum">
              <a:rPr lang="en-US" smtClean="0"/>
              <a:t>‹#›</a:t>
            </a:fld>
            <a:endParaRPr lang="en-US"/>
          </a:p>
        </p:txBody>
      </p:sp>
    </p:spTree>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2.png"/><Relationship Id="rId14" Type="http://schemas.microsoft.com/office/2007/relationships/hdphoto" Target="../media/hdphoto1.wdp"/><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412C54F4-3ECE-D04D-AB94-30AEB510AA54}" type="datetimeFigureOut">
              <a:rPr lang="en-US" smtClean="0"/>
              <a:t>5/6/17</a:t>
            </a:fld>
            <a:endParaRPr lang="en-US"/>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US"/>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2F51FEA0-7A56-224C-B5C1-E9F421B3BBAA}" type="slidenum">
              <a:rPr lang="en-US" smtClean="0"/>
              <a:t>‹#›</a:t>
            </a:fld>
            <a:endParaRPr lang="en-US"/>
          </a:p>
        </p:txBody>
      </p:sp>
    </p:spTree>
    <p:extLst>
      <p:ext uri="{BB962C8B-B14F-4D97-AF65-F5344CB8AC3E}">
        <p14:creationId xmlns:p14="http://schemas.microsoft.com/office/powerpoint/2010/main" val="160723652"/>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6.png"/><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Ohio Region</a:t>
            </a:r>
            <a:br>
              <a:rPr lang="en-US" dirty="0" smtClean="0"/>
            </a:br>
            <a:r>
              <a:rPr lang="en-US" dirty="0" smtClean="0"/>
              <a:t>Mission District Convocation</a:t>
            </a:r>
            <a:endParaRPr lang="en-US" dirty="0"/>
          </a:p>
        </p:txBody>
      </p:sp>
      <p:sp>
        <p:nvSpPr>
          <p:cNvPr id="3" name="Subtitle 2"/>
          <p:cNvSpPr>
            <a:spLocks noGrp="1"/>
          </p:cNvSpPr>
          <p:nvPr>
            <p:ph type="subTitle" idx="1"/>
          </p:nvPr>
        </p:nvSpPr>
        <p:spPr/>
        <p:txBody>
          <a:bodyPr/>
          <a:lstStyle/>
          <a:p>
            <a:r>
              <a:rPr lang="en-US" dirty="0" smtClean="0"/>
              <a:t>May 2017</a:t>
            </a:r>
          </a:p>
          <a:p>
            <a:endParaRPr lang="en-US" dirty="0" smtClean="0"/>
          </a:p>
          <a:p>
            <a:endParaRPr lang="en-US" dirty="0"/>
          </a:p>
        </p:txBody>
      </p:sp>
    </p:spTree>
    <p:extLst>
      <p:ext uri="{BB962C8B-B14F-4D97-AF65-F5344CB8AC3E}">
        <p14:creationId xmlns:p14="http://schemas.microsoft.com/office/powerpoint/2010/main" val="35012373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Unashamed of What?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For </a:t>
            </a:r>
            <a:r>
              <a:rPr lang="en-US" sz="2400" dirty="0"/>
              <a:t>I am not ashamed of the gospel, because it is the power of God that brings salvation to everyone who believes: first to the Jew, then to the Gentile.  For in the Gospel the righteousness of God is revealed – a righteousness that is by faith from first to last, just as it is written: “The righteous </a:t>
            </a:r>
            <a:r>
              <a:rPr lang="en-US" sz="2400" dirty="0" smtClean="0"/>
              <a:t>will </a:t>
            </a:r>
            <a:r>
              <a:rPr lang="en-US" sz="2400" dirty="0"/>
              <a:t>live by faith.” </a:t>
            </a:r>
            <a:endParaRPr lang="en-US" sz="2400" dirty="0" smtClean="0"/>
          </a:p>
          <a:p>
            <a:pPr marL="0" indent="0">
              <a:buNone/>
            </a:pPr>
            <a:r>
              <a:rPr lang="en-US" sz="2400" dirty="0" smtClean="0"/>
              <a:t>~Romans 1:16-17</a:t>
            </a:r>
            <a:endParaRPr lang="en-US" sz="2400" dirty="0"/>
          </a:p>
        </p:txBody>
      </p:sp>
    </p:spTree>
    <p:extLst>
      <p:ext uri="{BB962C8B-B14F-4D97-AF65-F5344CB8AC3E}">
        <p14:creationId xmlns:p14="http://schemas.microsoft.com/office/powerpoint/2010/main" val="187286050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The Meaning &amp; Content of Discipleship</a:t>
            </a:r>
            <a:endParaRPr lang="en-US" sz="4000" dirty="0"/>
          </a:p>
        </p:txBody>
      </p:sp>
      <p:sp>
        <p:nvSpPr>
          <p:cNvPr id="3" name="Content Placeholder 2"/>
          <p:cNvSpPr>
            <a:spLocks noGrp="1"/>
          </p:cNvSpPr>
          <p:nvPr>
            <p:ph sz="half" idx="1"/>
          </p:nvPr>
        </p:nvSpPr>
        <p:spPr/>
        <p:txBody>
          <a:bodyPr/>
          <a:lstStyle/>
          <a:p>
            <a:r>
              <a:rPr lang="en-US" dirty="0"/>
              <a:t>The power of the Gospel of Jesus Christ is able to save all who </a:t>
            </a:r>
            <a:r>
              <a:rPr lang="en-US" dirty="0" smtClean="0"/>
              <a:t>believe. </a:t>
            </a:r>
          </a:p>
          <a:p>
            <a:r>
              <a:rPr lang="en-US" dirty="0"/>
              <a:t>In this </a:t>
            </a:r>
            <a:r>
              <a:rPr lang="en-US" dirty="0" smtClean="0"/>
              <a:t>Gospel, </a:t>
            </a:r>
            <a:r>
              <a:rPr lang="en-US" dirty="0"/>
              <a:t>Paul reminds us that the righteousness of God is </a:t>
            </a:r>
            <a:r>
              <a:rPr lang="en-US" dirty="0" smtClean="0"/>
              <a:t>revealed.</a:t>
            </a:r>
          </a:p>
          <a:p>
            <a:r>
              <a:rPr lang="en-US" dirty="0"/>
              <a:t>Jesus Christ is both our justification and our </a:t>
            </a:r>
            <a:r>
              <a:rPr lang="en-US" dirty="0" smtClean="0"/>
              <a:t>sanctification.</a:t>
            </a:r>
          </a:p>
          <a:p>
            <a:r>
              <a:rPr lang="en-US" dirty="0"/>
              <a:t>Faith is the starting </a:t>
            </a:r>
            <a:r>
              <a:rPr lang="en-US" dirty="0" smtClean="0"/>
              <a:t>point, </a:t>
            </a:r>
            <a:r>
              <a:rPr lang="en-US" dirty="0"/>
              <a:t>and faith is the goal. </a:t>
            </a:r>
            <a:r>
              <a:rPr lang="en-US" dirty="0" smtClean="0"/>
              <a:t> </a:t>
            </a:r>
            <a:endParaRPr lang="en-US" dirty="0"/>
          </a:p>
        </p:txBody>
      </p:sp>
      <p:sp>
        <p:nvSpPr>
          <p:cNvPr id="4" name="Content Placeholder 3"/>
          <p:cNvSpPr>
            <a:spLocks noGrp="1"/>
          </p:cNvSpPr>
          <p:nvPr>
            <p:ph sz="half" idx="2"/>
          </p:nvPr>
        </p:nvSpPr>
        <p:spPr/>
        <p:txBody>
          <a:bodyPr/>
          <a:lstStyle/>
          <a:p>
            <a:r>
              <a:rPr lang="en-US" dirty="0" smtClean="0"/>
              <a:t>Paul </a:t>
            </a:r>
            <a:r>
              <a:rPr lang="en-US" dirty="0"/>
              <a:t>is telling us that it takes a person of faith to be an agent of faith in the </a:t>
            </a:r>
            <a:r>
              <a:rPr lang="en-US" dirty="0" smtClean="0"/>
              <a:t>life </a:t>
            </a:r>
            <a:r>
              <a:rPr lang="en-US" dirty="0"/>
              <a:t>of </a:t>
            </a:r>
            <a:r>
              <a:rPr lang="en-US" dirty="0" smtClean="0"/>
              <a:t>another.</a:t>
            </a:r>
          </a:p>
          <a:p>
            <a:r>
              <a:rPr lang="en-US" dirty="0"/>
              <a:t>Faith is the nature of that </a:t>
            </a:r>
            <a:r>
              <a:rPr lang="en-US" dirty="0" smtClean="0"/>
              <a:t>relationship, </a:t>
            </a:r>
            <a:r>
              <a:rPr lang="en-US" dirty="0"/>
              <a:t>and Jesus is the content of that relationship. </a:t>
            </a:r>
            <a:endParaRPr lang="en-US" dirty="0" smtClean="0"/>
          </a:p>
          <a:p>
            <a:r>
              <a:rPr lang="en-US" dirty="0"/>
              <a:t>“The righteous will live by faith.”  </a:t>
            </a:r>
            <a:r>
              <a:rPr lang="en-US" dirty="0" smtClean="0"/>
              <a:t>----</a:t>
            </a:r>
            <a:r>
              <a:rPr lang="en-US" dirty="0" smtClean="0">
                <a:sym typeface="Wingdings"/>
              </a:rPr>
              <a:t>&gt; </a:t>
            </a:r>
            <a:r>
              <a:rPr lang="en-US" dirty="0" smtClean="0"/>
              <a:t>That </a:t>
            </a:r>
            <a:r>
              <a:rPr lang="en-US" dirty="0"/>
              <a:t>is the both the way and the end.  </a:t>
            </a:r>
          </a:p>
          <a:p>
            <a:endParaRPr lang="en-US" dirty="0"/>
          </a:p>
        </p:txBody>
      </p:sp>
    </p:spTree>
    <p:extLst>
      <p:ext uri="{BB962C8B-B14F-4D97-AF65-F5344CB8AC3E}">
        <p14:creationId xmlns:p14="http://schemas.microsoft.com/office/powerpoint/2010/main" val="14986598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ctr">
              <a:lnSpc>
                <a:spcPct val="100000"/>
              </a:lnSpc>
              <a:spcBef>
                <a:spcPts val="0"/>
              </a:spcBef>
              <a:buClrTx/>
              <a:buSzTx/>
              <a:buNone/>
            </a:pPr>
            <a:r>
              <a:rPr lang="en-US" sz="3200" b="1" i="1" dirty="0"/>
              <a:t>Paul tells us that the Gospel is the power of </a:t>
            </a:r>
            <a:r>
              <a:rPr lang="en-US" sz="3200" b="1" i="1" dirty="0" smtClean="0"/>
              <a:t>God, </a:t>
            </a:r>
            <a:r>
              <a:rPr lang="en-US" sz="3200" b="1" i="1" dirty="0"/>
              <a:t>not merely a witness to his </a:t>
            </a:r>
            <a:r>
              <a:rPr lang="en-US" sz="3200" b="1" i="1" dirty="0" smtClean="0"/>
              <a:t>power, </a:t>
            </a:r>
            <a:r>
              <a:rPr lang="en-US" sz="3200" b="1" i="1" dirty="0"/>
              <a:t>but an </a:t>
            </a:r>
            <a:r>
              <a:rPr lang="en-US" sz="3200" b="1" i="1" dirty="0" smtClean="0"/>
              <a:t>expression </a:t>
            </a:r>
            <a:r>
              <a:rPr lang="en-US" sz="3200" b="1" i="1" dirty="0"/>
              <a:t>of </a:t>
            </a:r>
            <a:endParaRPr lang="en-US" sz="3200" b="1" i="1" dirty="0" smtClean="0"/>
          </a:p>
          <a:p>
            <a:pPr marL="0" lvl="0" indent="0" algn="ctr">
              <a:lnSpc>
                <a:spcPct val="100000"/>
              </a:lnSpc>
              <a:spcBef>
                <a:spcPts val="0"/>
              </a:spcBef>
              <a:buClrTx/>
              <a:buSzTx/>
              <a:buNone/>
            </a:pPr>
            <a:r>
              <a:rPr lang="en-US" sz="3200" b="1" i="1" dirty="0" smtClean="0"/>
              <a:t>his power. </a:t>
            </a:r>
            <a:endParaRPr lang="en-US" sz="3200" b="1" i="1" dirty="0"/>
          </a:p>
        </p:txBody>
      </p:sp>
    </p:spTree>
    <p:extLst>
      <p:ext uri="{BB962C8B-B14F-4D97-AF65-F5344CB8AC3E}">
        <p14:creationId xmlns:p14="http://schemas.microsoft.com/office/powerpoint/2010/main" val="191794071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lvl="0" indent="0" algn="ctr">
              <a:lnSpc>
                <a:spcPct val="100000"/>
              </a:lnSpc>
              <a:spcBef>
                <a:spcPts val="0"/>
              </a:spcBef>
              <a:buClrTx/>
              <a:buSzTx/>
              <a:buNone/>
            </a:pPr>
            <a:r>
              <a:rPr lang="en-US" sz="3600" b="1" i="1" dirty="0" smtClean="0"/>
              <a:t>“Because </a:t>
            </a:r>
            <a:r>
              <a:rPr lang="en-US" sz="3600" b="1" i="1" dirty="0"/>
              <a:t>it is the power of God for the salvation of </a:t>
            </a:r>
            <a:r>
              <a:rPr lang="en-US" sz="3600" b="1" i="1" dirty="0" smtClean="0"/>
              <a:t>everyone </a:t>
            </a:r>
          </a:p>
          <a:p>
            <a:pPr marL="0" lvl="0" indent="0" algn="ctr">
              <a:lnSpc>
                <a:spcPct val="100000"/>
              </a:lnSpc>
              <a:spcBef>
                <a:spcPts val="0"/>
              </a:spcBef>
              <a:buClrTx/>
              <a:buSzTx/>
              <a:buNone/>
            </a:pPr>
            <a:r>
              <a:rPr lang="en-US" sz="3600" b="1" i="1" dirty="0" smtClean="0"/>
              <a:t>who believes."</a:t>
            </a:r>
            <a:endParaRPr lang="en-US" sz="3600" b="1" i="1" dirty="0"/>
          </a:p>
        </p:txBody>
      </p:sp>
    </p:spTree>
    <p:extLst>
      <p:ext uri="{BB962C8B-B14F-4D97-AF65-F5344CB8AC3E}">
        <p14:creationId xmlns:p14="http://schemas.microsoft.com/office/powerpoint/2010/main" val="195022886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indent="0" algn="ctr">
              <a:buNone/>
            </a:pPr>
            <a:r>
              <a:rPr lang="en-US" sz="3200" b="1" i="1" dirty="0" smtClean="0"/>
              <a:t>“So </a:t>
            </a:r>
            <a:r>
              <a:rPr lang="en-US" sz="3200" b="1" i="1" dirty="0"/>
              <a:t>everyone who acknowledges me before men, I also will acknowledge before my Father who is in heaven,</a:t>
            </a:r>
            <a:r>
              <a:rPr lang="en-US" sz="3200" b="1" i="1" baseline="30000" dirty="0"/>
              <a:t> </a:t>
            </a:r>
            <a:r>
              <a:rPr lang="en-US" sz="3200" b="1" i="1" dirty="0"/>
              <a:t>but whoever denies me before men, I also will deny before </a:t>
            </a:r>
            <a:r>
              <a:rPr lang="en-US" sz="3200" b="1" i="1" dirty="0" smtClean="0"/>
              <a:t>my Father                    who </a:t>
            </a:r>
            <a:r>
              <a:rPr lang="en-US" sz="3200" b="1" i="1" dirty="0"/>
              <a:t>is in </a:t>
            </a:r>
            <a:r>
              <a:rPr lang="en-US" sz="3200" b="1" i="1" dirty="0" smtClean="0"/>
              <a:t>heaven.”</a:t>
            </a:r>
          </a:p>
          <a:p>
            <a:pPr marL="0" indent="0" algn="ctr">
              <a:buNone/>
            </a:pPr>
            <a:endParaRPr lang="en-US" sz="3200" i="1" dirty="0" smtClean="0"/>
          </a:p>
          <a:p>
            <a:pPr marL="0" indent="0" algn="ctr">
              <a:buNone/>
            </a:pPr>
            <a:endParaRPr lang="en-US" sz="3200" i="1" dirty="0"/>
          </a:p>
          <a:p>
            <a:pPr marL="0" indent="0" algn="r">
              <a:buNone/>
            </a:pPr>
            <a:r>
              <a:rPr lang="en-US" sz="1400" i="1" dirty="0" smtClean="0"/>
              <a:t>~Matthew 10:32-33</a:t>
            </a:r>
            <a:endParaRPr lang="en-US" sz="1400" i="1" dirty="0"/>
          </a:p>
        </p:txBody>
      </p:sp>
    </p:spTree>
    <p:extLst>
      <p:ext uri="{BB962C8B-B14F-4D97-AF65-F5344CB8AC3E}">
        <p14:creationId xmlns:p14="http://schemas.microsoft.com/office/powerpoint/2010/main" val="172453843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Unashamed of What?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For </a:t>
            </a:r>
            <a:r>
              <a:rPr lang="en-US" sz="2400" dirty="0"/>
              <a:t>I am not ashamed of the gospel, because it is the power of God that brings salvation to everyone who believes: first to the Jew, then to the Gentile.  For in the Gospel the righteousness of God is revealed – a righteousness that is by faith from first to last, just as it is written: “The righteous </a:t>
            </a:r>
            <a:r>
              <a:rPr lang="en-US" sz="2400" dirty="0" smtClean="0"/>
              <a:t>will </a:t>
            </a:r>
            <a:r>
              <a:rPr lang="en-US" sz="2400" dirty="0"/>
              <a:t>live by faith.” </a:t>
            </a:r>
            <a:endParaRPr lang="en-US" sz="2400" dirty="0" smtClean="0"/>
          </a:p>
          <a:p>
            <a:pPr marL="0" indent="0">
              <a:buNone/>
            </a:pPr>
            <a:r>
              <a:rPr lang="en-US" sz="2400" dirty="0" smtClean="0"/>
              <a:t>~Romans 1:16-17</a:t>
            </a:r>
            <a:endParaRPr lang="en-US" sz="2400" dirty="0"/>
          </a:p>
        </p:txBody>
      </p:sp>
    </p:spTree>
    <p:extLst>
      <p:ext uri="{BB962C8B-B14F-4D97-AF65-F5344CB8AC3E}">
        <p14:creationId xmlns:p14="http://schemas.microsoft.com/office/powerpoint/2010/main" val="171409859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18944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603032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800" dirty="0" smtClean="0"/>
              <a:t>A Lutheran understanding of scriptural interpretation</a:t>
            </a:r>
            <a:endParaRPr lang="en-US" sz="4800" dirty="0"/>
          </a:p>
        </p:txBody>
      </p:sp>
      <p:sp>
        <p:nvSpPr>
          <p:cNvPr id="3" name="Subtitle 2"/>
          <p:cNvSpPr>
            <a:spLocks noGrp="1"/>
          </p:cNvSpPr>
          <p:nvPr>
            <p:ph type="subTitle" idx="1"/>
          </p:nvPr>
        </p:nvSpPr>
        <p:spPr/>
        <p:txBody>
          <a:bodyPr>
            <a:normAutofit/>
          </a:bodyPr>
          <a:lstStyle/>
          <a:p>
            <a:r>
              <a:rPr lang="en-US" sz="2400" dirty="0" smtClean="0"/>
              <a:t>What Does This Mean?</a:t>
            </a:r>
          </a:p>
          <a:p>
            <a:r>
              <a:rPr lang="en-US" sz="2400" dirty="0" smtClean="0"/>
              <a:t>- Bishop John </a:t>
            </a:r>
            <a:r>
              <a:rPr lang="en-US" sz="2400" dirty="0" err="1" smtClean="0"/>
              <a:t>Bradosky</a:t>
            </a:r>
            <a:endParaRPr lang="en-US" sz="2400" dirty="0"/>
          </a:p>
        </p:txBody>
      </p:sp>
    </p:spTree>
    <p:extLst>
      <p:ext uri="{BB962C8B-B14F-4D97-AF65-F5344CB8AC3E}">
        <p14:creationId xmlns:p14="http://schemas.microsoft.com/office/powerpoint/2010/main" val="10664263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authority</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Technology </a:t>
            </a:r>
            <a:r>
              <a:rPr lang="mr-IN" dirty="0" smtClean="0"/>
              <a:t>–</a:t>
            </a:r>
            <a:r>
              <a:rPr lang="en-US" dirty="0" smtClean="0"/>
              <a:t> to inform and create community</a:t>
            </a:r>
          </a:p>
          <a:p>
            <a:r>
              <a:rPr lang="en-US" dirty="0" smtClean="0"/>
              <a:t>Science </a:t>
            </a:r>
            <a:r>
              <a:rPr lang="mr-IN" dirty="0" smtClean="0"/>
              <a:t>–</a:t>
            </a:r>
            <a:r>
              <a:rPr lang="en-US" dirty="0" smtClean="0"/>
              <a:t> once a system of theories constantly tested and changed, has become absolute doctrine</a:t>
            </a:r>
          </a:p>
          <a:p>
            <a:r>
              <a:rPr lang="en-US" dirty="0" smtClean="0"/>
              <a:t>Education </a:t>
            </a:r>
            <a:r>
              <a:rPr lang="mr-IN" dirty="0" smtClean="0"/>
              <a:t>–</a:t>
            </a:r>
            <a:r>
              <a:rPr lang="en-US" dirty="0"/>
              <a:t>as if the degree imparts true wisdom regarding the application of truth to life </a:t>
            </a:r>
            <a:endParaRPr lang="en-US" dirty="0" smtClean="0"/>
          </a:p>
          <a:p>
            <a:r>
              <a:rPr lang="en-US" dirty="0" smtClean="0"/>
              <a:t>Medicine</a:t>
            </a:r>
          </a:p>
          <a:p>
            <a:r>
              <a:rPr lang="en-US" dirty="0" smtClean="0"/>
              <a:t>Health Consciousness</a:t>
            </a:r>
          </a:p>
          <a:p>
            <a:endParaRPr lang="en-US" dirty="0"/>
          </a:p>
        </p:txBody>
      </p:sp>
      <p:sp>
        <p:nvSpPr>
          <p:cNvPr id="4" name="Content Placeholder 3"/>
          <p:cNvSpPr>
            <a:spLocks noGrp="1"/>
          </p:cNvSpPr>
          <p:nvPr>
            <p:ph sz="half" idx="2"/>
          </p:nvPr>
        </p:nvSpPr>
        <p:spPr/>
        <p:txBody>
          <a:bodyPr>
            <a:normAutofit lnSpcReduction="10000"/>
          </a:bodyPr>
          <a:lstStyle/>
          <a:p>
            <a:r>
              <a:rPr lang="en-US" dirty="0"/>
              <a:t>P</a:t>
            </a:r>
            <a:r>
              <a:rPr lang="en-US" dirty="0" smtClean="0"/>
              <a:t>olitical Power, Party </a:t>
            </a:r>
            <a:r>
              <a:rPr lang="en-US" dirty="0"/>
              <a:t>P</a:t>
            </a:r>
            <a:r>
              <a:rPr lang="en-US" dirty="0" smtClean="0"/>
              <a:t>latforms </a:t>
            </a:r>
            <a:r>
              <a:rPr lang="en-US" dirty="0"/>
              <a:t>and </a:t>
            </a:r>
            <a:r>
              <a:rPr lang="en-US" dirty="0" smtClean="0"/>
              <a:t>Agendas - </a:t>
            </a:r>
            <a:r>
              <a:rPr lang="en-US" dirty="0"/>
              <a:t>the ultimate authority to secure our future </a:t>
            </a:r>
            <a:endParaRPr lang="en-US" dirty="0" smtClean="0"/>
          </a:p>
          <a:p>
            <a:r>
              <a:rPr lang="en-US" dirty="0" smtClean="0"/>
              <a:t>The Authority of Self - </a:t>
            </a:r>
            <a:r>
              <a:rPr lang="en-US" dirty="0"/>
              <a:t>G</a:t>
            </a:r>
            <a:r>
              <a:rPr lang="en-US" dirty="0" smtClean="0"/>
              <a:t>rounding </a:t>
            </a:r>
            <a:r>
              <a:rPr lang="en-US" dirty="0"/>
              <a:t>meaning in feelings, sexuality, using relationships for getting what we need or desire. </a:t>
            </a:r>
            <a:endParaRPr lang="en-US" dirty="0" smtClean="0"/>
          </a:p>
          <a:p>
            <a:r>
              <a:rPr lang="en-US" dirty="0"/>
              <a:t>T</a:t>
            </a:r>
            <a:r>
              <a:rPr lang="en-US" dirty="0" smtClean="0"/>
              <a:t>he </a:t>
            </a:r>
            <a:r>
              <a:rPr lang="en-US" dirty="0"/>
              <a:t>A</a:t>
            </a:r>
            <a:r>
              <a:rPr lang="en-US" dirty="0" smtClean="0"/>
              <a:t>ccumulation </a:t>
            </a:r>
            <a:r>
              <a:rPr lang="en-US" dirty="0"/>
              <a:t>of </a:t>
            </a:r>
            <a:r>
              <a:rPr lang="en-US" dirty="0" smtClean="0"/>
              <a:t>Wealth</a:t>
            </a:r>
            <a:r>
              <a:rPr lang="en-US" dirty="0"/>
              <a:t>, </a:t>
            </a:r>
            <a:r>
              <a:rPr lang="en-US" dirty="0" smtClean="0"/>
              <a:t>Money</a:t>
            </a:r>
            <a:r>
              <a:rPr lang="en-US" dirty="0"/>
              <a:t>, </a:t>
            </a:r>
            <a:r>
              <a:rPr lang="en-US" dirty="0" smtClean="0"/>
              <a:t>Possessions </a:t>
            </a:r>
            <a:endParaRPr lang="en-US" dirty="0"/>
          </a:p>
        </p:txBody>
      </p:sp>
    </p:spTree>
    <p:extLst>
      <p:ext uri="{BB962C8B-B14F-4D97-AF65-F5344CB8AC3E}">
        <p14:creationId xmlns:p14="http://schemas.microsoft.com/office/powerpoint/2010/main" val="33930487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Unashamed of What?</a:t>
            </a:r>
            <a:endParaRPr lang="en-US" dirty="0"/>
          </a:p>
        </p:txBody>
      </p:sp>
      <p:sp>
        <p:nvSpPr>
          <p:cNvPr id="3" name="Content Placeholder 2"/>
          <p:cNvSpPr>
            <a:spLocks noGrp="1"/>
          </p:cNvSpPr>
          <p:nvPr>
            <p:ph idx="1"/>
          </p:nvPr>
        </p:nvSpPr>
        <p:spPr/>
        <p:txBody>
          <a:bodyPr>
            <a:normAutofit/>
          </a:bodyPr>
          <a:lstStyle/>
          <a:p>
            <a:pPr marL="0" indent="0">
              <a:buNone/>
            </a:pPr>
            <a:r>
              <a:rPr lang="en-US" sz="2400" dirty="0" smtClean="0"/>
              <a:t>For </a:t>
            </a:r>
            <a:r>
              <a:rPr lang="en-US" sz="2400" dirty="0"/>
              <a:t>I am not ashamed of the gospel, because it is the power of God that brings salvation to everyone who believes: first to the Jew, then to the Gentile.  For in the Gospel the righteousness of God is revealed – a righteousness that is by faith from first to last, just as it is written: “The righteous </a:t>
            </a:r>
            <a:r>
              <a:rPr lang="en-US" sz="2400" dirty="0" smtClean="0"/>
              <a:t>will </a:t>
            </a:r>
            <a:r>
              <a:rPr lang="en-US" sz="2400" dirty="0"/>
              <a:t>live by faith.” </a:t>
            </a:r>
            <a:endParaRPr lang="en-US" sz="2400" dirty="0" smtClean="0"/>
          </a:p>
          <a:p>
            <a:pPr marL="0" indent="0">
              <a:buNone/>
            </a:pPr>
            <a:r>
              <a:rPr lang="en-US" sz="2400" dirty="0" smtClean="0"/>
              <a:t>~Romans 1:16-17</a:t>
            </a:r>
            <a:endParaRPr lang="en-US" sz="2400" dirty="0"/>
          </a:p>
        </p:txBody>
      </p:sp>
    </p:spTree>
    <p:extLst>
      <p:ext uri="{BB962C8B-B14F-4D97-AF65-F5344CB8AC3E}">
        <p14:creationId xmlns:p14="http://schemas.microsoft.com/office/powerpoint/2010/main" val="243031779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pPr marL="0" lvl="0" indent="0" algn="ctr">
              <a:lnSpc>
                <a:spcPct val="100000"/>
              </a:lnSpc>
              <a:spcBef>
                <a:spcPts val="0"/>
              </a:spcBef>
              <a:buClrTx/>
              <a:buSzTx/>
              <a:buNone/>
            </a:pPr>
            <a:r>
              <a:rPr lang="en-US" sz="3600" b="1" i="1" dirty="0"/>
              <a:t>“All power and authority in heaven and on earth has been </a:t>
            </a:r>
            <a:endParaRPr lang="en-US" sz="3600" b="1" i="1" dirty="0" smtClean="0"/>
          </a:p>
          <a:p>
            <a:pPr marL="0" lvl="0" indent="0" algn="ctr">
              <a:lnSpc>
                <a:spcPct val="100000"/>
              </a:lnSpc>
              <a:spcBef>
                <a:spcPts val="0"/>
              </a:spcBef>
              <a:buClrTx/>
              <a:buSzTx/>
              <a:buNone/>
            </a:pPr>
            <a:r>
              <a:rPr lang="en-US" sz="3600" b="1" i="1" dirty="0" smtClean="0"/>
              <a:t>given </a:t>
            </a:r>
            <a:r>
              <a:rPr lang="en-US" sz="3600" b="1" i="1" dirty="0"/>
              <a:t>to me.” </a:t>
            </a:r>
            <a:endParaRPr lang="en-US" sz="3600" b="1" i="1" dirty="0" smtClean="0"/>
          </a:p>
          <a:p>
            <a:pPr marL="0" lvl="0" indent="0" algn="ctr">
              <a:lnSpc>
                <a:spcPct val="100000"/>
              </a:lnSpc>
              <a:spcBef>
                <a:spcPts val="0"/>
              </a:spcBef>
              <a:buClrTx/>
              <a:buSzTx/>
              <a:buNone/>
            </a:pPr>
            <a:endParaRPr lang="en-US" sz="3600" b="1" i="1" dirty="0"/>
          </a:p>
          <a:p>
            <a:pPr marL="0" lvl="0" indent="0" algn="ctr">
              <a:lnSpc>
                <a:spcPct val="100000"/>
              </a:lnSpc>
              <a:spcBef>
                <a:spcPts val="0"/>
              </a:spcBef>
              <a:buClrTx/>
              <a:buSzTx/>
              <a:buNone/>
            </a:pPr>
            <a:endParaRPr lang="en-US" sz="3600" b="1" i="1" dirty="0" smtClean="0"/>
          </a:p>
          <a:p>
            <a:pPr marL="0" lvl="0" indent="0" algn="ctr">
              <a:lnSpc>
                <a:spcPct val="100000"/>
              </a:lnSpc>
              <a:spcBef>
                <a:spcPts val="0"/>
              </a:spcBef>
              <a:buClrTx/>
              <a:buSzTx/>
              <a:buNone/>
            </a:pPr>
            <a:endParaRPr lang="en-US" sz="3600" b="1" i="1" dirty="0" smtClean="0"/>
          </a:p>
          <a:p>
            <a:pPr marL="0" lvl="0" indent="0" algn="ctr">
              <a:lnSpc>
                <a:spcPct val="100000"/>
              </a:lnSpc>
              <a:spcBef>
                <a:spcPts val="0"/>
              </a:spcBef>
              <a:buClrTx/>
              <a:buSzTx/>
              <a:buNone/>
            </a:pPr>
            <a:endParaRPr lang="en-US" sz="3600" b="1" i="1" dirty="0"/>
          </a:p>
          <a:p>
            <a:pPr marL="0" lvl="0" indent="0" algn="r">
              <a:lnSpc>
                <a:spcPct val="100000"/>
              </a:lnSpc>
              <a:spcBef>
                <a:spcPts val="0"/>
              </a:spcBef>
              <a:buClrTx/>
              <a:buSzTx/>
              <a:buNone/>
            </a:pPr>
            <a:r>
              <a:rPr lang="en-US" sz="1400" b="1" i="1" dirty="0" smtClean="0"/>
              <a:t>~ Matthew 28:18</a:t>
            </a:r>
            <a:endParaRPr lang="en-US" sz="1400" b="1" i="1" dirty="0"/>
          </a:p>
        </p:txBody>
      </p:sp>
    </p:spTree>
    <p:extLst>
      <p:ext uri="{BB962C8B-B14F-4D97-AF65-F5344CB8AC3E}">
        <p14:creationId xmlns:p14="http://schemas.microsoft.com/office/powerpoint/2010/main" val="189328187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pPr marL="0" lvl="0" indent="0" algn="ctr">
              <a:lnSpc>
                <a:spcPct val="100000"/>
              </a:lnSpc>
              <a:spcBef>
                <a:spcPts val="0"/>
              </a:spcBef>
              <a:buClrTx/>
              <a:buSzTx/>
              <a:buNone/>
            </a:pPr>
            <a:r>
              <a:rPr lang="en-US" sz="3600" b="1" i="1" dirty="0"/>
              <a:t>“The deeper issue here is the authority of the knowledge institutions of our time and what shall and shall not be taught under the flag of that authority.  Many atheists and agnostic critics of Christianity lay claim to that authority and believe their higher degrees license them to talk grandly about things they have never studied, theology, Jesus or the Christian spiritual </a:t>
            </a:r>
            <a:r>
              <a:rPr lang="en-US" sz="3600" b="1" i="1" dirty="0" smtClean="0"/>
              <a:t>life.” </a:t>
            </a:r>
            <a:endParaRPr lang="en-US" sz="3600" b="1" i="1" dirty="0"/>
          </a:p>
          <a:p>
            <a:pPr marL="0" lvl="0" indent="0" algn="ctr">
              <a:lnSpc>
                <a:spcPct val="100000"/>
              </a:lnSpc>
              <a:spcBef>
                <a:spcPts val="0"/>
              </a:spcBef>
              <a:buClrTx/>
              <a:buSzTx/>
              <a:buNone/>
            </a:pPr>
            <a:endParaRPr lang="en-US" sz="3600" b="1" i="1" dirty="0" smtClean="0"/>
          </a:p>
          <a:p>
            <a:pPr marL="0" lvl="0" indent="0" algn="ctr">
              <a:lnSpc>
                <a:spcPct val="100000"/>
              </a:lnSpc>
              <a:spcBef>
                <a:spcPts val="0"/>
              </a:spcBef>
              <a:buClrTx/>
              <a:buSzTx/>
              <a:buNone/>
            </a:pPr>
            <a:endParaRPr lang="en-US" sz="3600" b="1" i="1" dirty="0" smtClean="0"/>
          </a:p>
          <a:p>
            <a:pPr marL="0" lvl="0" indent="0" algn="ctr">
              <a:lnSpc>
                <a:spcPct val="100000"/>
              </a:lnSpc>
              <a:spcBef>
                <a:spcPts val="0"/>
              </a:spcBef>
              <a:buClrTx/>
              <a:buSzTx/>
              <a:buNone/>
            </a:pPr>
            <a:endParaRPr lang="en-US" sz="3600" b="1" i="1" dirty="0"/>
          </a:p>
          <a:p>
            <a:pPr marL="0" lvl="0" indent="0" algn="r">
              <a:lnSpc>
                <a:spcPct val="100000"/>
              </a:lnSpc>
              <a:spcBef>
                <a:spcPts val="0"/>
              </a:spcBef>
              <a:buClrTx/>
              <a:buSzTx/>
              <a:buNone/>
            </a:pPr>
            <a:r>
              <a:rPr lang="en-US" b="1" i="1" dirty="0" smtClean="0"/>
              <a:t>~ Dallas Willard</a:t>
            </a:r>
            <a:endParaRPr lang="en-US" b="1" i="1" dirty="0"/>
          </a:p>
        </p:txBody>
      </p:sp>
    </p:spTree>
    <p:extLst>
      <p:ext uri="{BB962C8B-B14F-4D97-AF65-F5344CB8AC3E}">
        <p14:creationId xmlns:p14="http://schemas.microsoft.com/office/powerpoint/2010/main" val="84213020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lgn="ctr">
              <a:lnSpc>
                <a:spcPct val="100000"/>
              </a:lnSpc>
              <a:spcBef>
                <a:spcPts val="0"/>
              </a:spcBef>
              <a:buClrTx/>
              <a:buSzTx/>
              <a:buNone/>
            </a:pPr>
            <a:r>
              <a:rPr lang="en-US" sz="3200" b="1" i="1" dirty="0" smtClean="0"/>
              <a:t>“In </a:t>
            </a:r>
            <a:r>
              <a:rPr lang="en-US" sz="3200" b="1" i="1" dirty="0"/>
              <a:t>Jesus are hidden all the treasures of wisdom and knowledge.”  </a:t>
            </a:r>
          </a:p>
          <a:p>
            <a:pPr marL="0" lvl="0" indent="0" algn="ctr">
              <a:lnSpc>
                <a:spcPct val="100000"/>
              </a:lnSpc>
              <a:spcBef>
                <a:spcPts val="0"/>
              </a:spcBef>
              <a:buClrTx/>
              <a:buSzTx/>
              <a:buNone/>
            </a:pPr>
            <a:endParaRPr lang="en-US" sz="3600" b="1" i="1" dirty="0" smtClean="0"/>
          </a:p>
          <a:p>
            <a:pPr marL="0" lvl="0" indent="0" algn="ctr">
              <a:lnSpc>
                <a:spcPct val="100000"/>
              </a:lnSpc>
              <a:spcBef>
                <a:spcPts val="0"/>
              </a:spcBef>
              <a:buClrTx/>
              <a:buSzTx/>
              <a:buNone/>
            </a:pPr>
            <a:endParaRPr lang="en-US" sz="3600" b="1" i="1" dirty="0" smtClean="0"/>
          </a:p>
          <a:p>
            <a:pPr marL="0" lvl="0" indent="0" algn="ctr">
              <a:lnSpc>
                <a:spcPct val="100000"/>
              </a:lnSpc>
              <a:spcBef>
                <a:spcPts val="0"/>
              </a:spcBef>
              <a:buClrTx/>
              <a:buSzTx/>
              <a:buNone/>
            </a:pPr>
            <a:endParaRPr lang="en-US" sz="3600" b="1" i="1" dirty="0"/>
          </a:p>
          <a:p>
            <a:pPr marL="0" lvl="0" indent="0" algn="r">
              <a:lnSpc>
                <a:spcPct val="100000"/>
              </a:lnSpc>
              <a:spcBef>
                <a:spcPts val="0"/>
              </a:spcBef>
              <a:buClrTx/>
              <a:buSzTx/>
              <a:buNone/>
            </a:pPr>
            <a:r>
              <a:rPr lang="en-US" b="1" i="1" dirty="0" smtClean="0"/>
              <a:t>~ Colossians 2:3</a:t>
            </a:r>
            <a:endParaRPr lang="en-US" b="1" i="1" dirty="0"/>
          </a:p>
        </p:txBody>
      </p:sp>
    </p:spTree>
    <p:extLst>
      <p:ext uri="{BB962C8B-B14F-4D97-AF65-F5344CB8AC3E}">
        <p14:creationId xmlns:p14="http://schemas.microsoft.com/office/powerpoint/2010/main" val="179807025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42950"/>
            <a:ext cx="7772400" cy="5429250"/>
          </a:xfrm>
        </p:spPr>
        <p:txBody>
          <a:bodyPr>
            <a:noAutofit/>
          </a:bodyPr>
          <a:lstStyle/>
          <a:p>
            <a:pPr marL="0" lvl="0" indent="0" algn="ctr">
              <a:lnSpc>
                <a:spcPct val="100000"/>
              </a:lnSpc>
              <a:spcBef>
                <a:spcPts val="0"/>
              </a:spcBef>
              <a:buClrTx/>
              <a:buSzTx/>
              <a:buNone/>
            </a:pPr>
            <a:r>
              <a:rPr lang="en-US" sz="2400" b="1" i="1" dirty="0"/>
              <a:t>“For a Christian life consists entirely in the following: First, that we believe and trust in Christ our Savior, being fully assured that we are not deserted by him, whatever need or danger may betide us. Secondly, that every Christian person also conducts himself toward friend or foe in the same way, as he sees Christ does, who is so willing to help everyone. Whoever does this, is a Christian; but he who does it not, is no Christian, though he calls himself one. For these two cannot be separated; faith must be followed by its fruits, or it is not true faith.” </a:t>
            </a:r>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a:p>
          <a:p>
            <a:pPr marL="0" lvl="0" indent="0" algn="r">
              <a:lnSpc>
                <a:spcPct val="100000"/>
              </a:lnSpc>
              <a:spcBef>
                <a:spcPts val="0"/>
              </a:spcBef>
              <a:buClrTx/>
              <a:buSzTx/>
              <a:buNone/>
            </a:pPr>
            <a:r>
              <a:rPr lang="en-US" sz="2400" dirty="0" smtClean="0"/>
              <a:t>~Luther</a:t>
            </a:r>
            <a:endParaRPr lang="en-US" sz="2400" dirty="0"/>
          </a:p>
        </p:txBody>
      </p:sp>
    </p:spTree>
    <p:extLst>
      <p:ext uri="{BB962C8B-B14F-4D97-AF65-F5344CB8AC3E}">
        <p14:creationId xmlns:p14="http://schemas.microsoft.com/office/powerpoint/2010/main" val="208254010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1357313"/>
            <a:ext cx="7772400" cy="3814763"/>
          </a:xfrm>
        </p:spPr>
        <p:txBody>
          <a:bodyPr>
            <a:noAutofit/>
          </a:bodyPr>
          <a:lstStyle/>
          <a:p>
            <a:pPr marL="0" lvl="0" indent="0" algn="ctr">
              <a:lnSpc>
                <a:spcPct val="100000"/>
              </a:lnSpc>
              <a:spcBef>
                <a:spcPts val="0"/>
              </a:spcBef>
              <a:buClrTx/>
              <a:buSzTx/>
              <a:buNone/>
            </a:pPr>
            <a:r>
              <a:rPr lang="en-US" sz="3600" b="1" i="1" dirty="0"/>
              <a:t>“The only proper response to the word which Jesus brings with Him from eternity is to do it!” </a:t>
            </a:r>
            <a:endParaRPr lang="en-US" sz="3600" b="1" i="1" dirty="0" smtClean="0"/>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a:p>
          <a:p>
            <a:pPr marL="0" lvl="0" indent="0" algn="r">
              <a:lnSpc>
                <a:spcPct val="100000"/>
              </a:lnSpc>
              <a:spcBef>
                <a:spcPts val="0"/>
              </a:spcBef>
              <a:buClrTx/>
              <a:buSzTx/>
              <a:buNone/>
            </a:pPr>
            <a:r>
              <a:rPr lang="en-US" sz="1400" dirty="0" smtClean="0"/>
              <a:t>~</a:t>
            </a:r>
            <a:r>
              <a:rPr lang="en-US" sz="1400" dirty="0"/>
              <a:t>Dietrich </a:t>
            </a:r>
            <a:r>
              <a:rPr lang="en-US" sz="1400" dirty="0" smtClean="0"/>
              <a:t>Bonhoeffer </a:t>
            </a:r>
            <a:endParaRPr lang="en-US" sz="1400" dirty="0"/>
          </a:p>
        </p:txBody>
      </p:sp>
    </p:spTree>
    <p:extLst>
      <p:ext uri="{BB962C8B-B14F-4D97-AF65-F5344CB8AC3E}">
        <p14:creationId xmlns:p14="http://schemas.microsoft.com/office/powerpoint/2010/main" val="161797635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1357313"/>
            <a:ext cx="7772400" cy="3814763"/>
          </a:xfrm>
        </p:spPr>
        <p:txBody>
          <a:bodyPr>
            <a:noAutofit/>
          </a:bodyPr>
          <a:lstStyle/>
          <a:p>
            <a:pPr marL="0" indent="0" algn="ctr">
              <a:lnSpc>
                <a:spcPct val="100000"/>
              </a:lnSpc>
              <a:spcBef>
                <a:spcPts val="0"/>
              </a:spcBef>
              <a:buClrTx/>
              <a:buSzTx/>
              <a:buNone/>
            </a:pPr>
            <a:r>
              <a:rPr lang="en-US" sz="3200" b="1" i="1" dirty="0"/>
              <a:t>"All light must come from revelation, the human understanding is unable to understand supernatural matters."</a:t>
            </a:r>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smtClean="0"/>
          </a:p>
          <a:p>
            <a:pPr marL="0" lvl="0" indent="0" algn="ctr">
              <a:lnSpc>
                <a:spcPct val="100000"/>
              </a:lnSpc>
              <a:spcBef>
                <a:spcPts val="0"/>
              </a:spcBef>
              <a:buClrTx/>
              <a:buSzTx/>
              <a:buNone/>
            </a:pPr>
            <a:endParaRPr lang="en-US" sz="2400" dirty="0"/>
          </a:p>
          <a:p>
            <a:pPr marL="0" lvl="0" indent="0" algn="r">
              <a:lnSpc>
                <a:spcPct val="100000"/>
              </a:lnSpc>
              <a:spcBef>
                <a:spcPts val="0"/>
              </a:spcBef>
              <a:buClrTx/>
              <a:buSzTx/>
              <a:buNone/>
            </a:pPr>
            <a:r>
              <a:rPr lang="en-US" sz="1400" dirty="0" smtClean="0"/>
              <a:t>~</a:t>
            </a:r>
            <a:r>
              <a:rPr lang="en-US" sz="1400" dirty="0" err="1" smtClean="0"/>
              <a:t>Reu</a:t>
            </a:r>
            <a:r>
              <a:rPr lang="en-US" sz="1400" dirty="0" smtClean="0"/>
              <a:t> </a:t>
            </a:r>
            <a:endParaRPr lang="en-US" sz="1400" dirty="0"/>
          </a:p>
        </p:txBody>
      </p:sp>
    </p:spTree>
    <p:extLst>
      <p:ext uri="{BB962C8B-B14F-4D97-AF65-F5344CB8AC3E}">
        <p14:creationId xmlns:p14="http://schemas.microsoft.com/office/powerpoint/2010/main" val="141438090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1357313"/>
            <a:ext cx="7772400" cy="3814763"/>
          </a:xfrm>
        </p:spPr>
        <p:txBody>
          <a:bodyPr>
            <a:noAutofit/>
          </a:bodyPr>
          <a:lstStyle/>
          <a:p>
            <a:pPr marL="0" indent="0" algn="ctr">
              <a:lnSpc>
                <a:spcPct val="100000"/>
              </a:lnSpc>
              <a:spcBef>
                <a:spcPts val="0"/>
              </a:spcBef>
              <a:buClrTx/>
              <a:buSzTx/>
              <a:buNone/>
            </a:pPr>
            <a:r>
              <a:rPr lang="en-US" sz="2800" b="1" i="1" dirty="0"/>
              <a:t>"What pasture is to the beast, the nest for the birds, the stream for fish, the Scriptures are for believing souls.</a:t>
            </a:r>
            <a:r>
              <a:rPr lang="en-US" sz="2800" b="1" i="1" baseline="30000" dirty="0"/>
              <a:t>  </a:t>
            </a:r>
            <a:r>
              <a:rPr lang="en-US" sz="2800" b="1" i="1" dirty="0"/>
              <a:t>To the arrogant, of course, they are a stumbling block; he will have nothing to do with them, since they offer him </a:t>
            </a:r>
            <a:r>
              <a:rPr lang="en-US" sz="2800" b="1" i="1" dirty="0" smtClean="0"/>
              <a:t>nothing</a:t>
            </a:r>
            <a:r>
              <a:rPr lang="mr-IN" sz="2800" b="1" i="1" dirty="0" smtClean="0"/>
              <a:t>…</a:t>
            </a:r>
            <a:r>
              <a:rPr lang="en-US" sz="2800" b="1" i="1" dirty="0" smtClean="0"/>
              <a:t>”</a:t>
            </a:r>
            <a:endParaRPr lang="en-US" sz="2800" b="1" i="1" dirty="0"/>
          </a:p>
        </p:txBody>
      </p:sp>
    </p:spTree>
    <p:extLst>
      <p:ext uri="{BB962C8B-B14F-4D97-AF65-F5344CB8AC3E}">
        <p14:creationId xmlns:p14="http://schemas.microsoft.com/office/powerpoint/2010/main" val="354069826"/>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1357313"/>
            <a:ext cx="7772400" cy="3814763"/>
          </a:xfrm>
        </p:spPr>
        <p:txBody>
          <a:bodyPr>
            <a:noAutofit/>
          </a:bodyPr>
          <a:lstStyle/>
          <a:p>
            <a:pPr marL="0" indent="0" algn="ctr">
              <a:lnSpc>
                <a:spcPct val="100000"/>
              </a:lnSpc>
              <a:spcBef>
                <a:spcPts val="0"/>
              </a:spcBef>
              <a:buClrTx/>
              <a:buSzTx/>
              <a:buNone/>
            </a:pPr>
            <a:r>
              <a:rPr lang="en-US" sz="2800" b="1" i="1" dirty="0" smtClean="0"/>
              <a:t>“But </a:t>
            </a:r>
            <a:r>
              <a:rPr lang="en-US" sz="2800" b="1" i="1" dirty="0"/>
              <a:t>to him who approaches the Scriptures with </a:t>
            </a:r>
            <a:r>
              <a:rPr lang="en-US" sz="2800" b="1" i="1" dirty="0" smtClean="0"/>
              <a:t>humility, </a:t>
            </a:r>
            <a:r>
              <a:rPr lang="en-US" sz="2800" b="1" i="1" dirty="0"/>
              <a:t>they open </a:t>
            </a:r>
            <a:r>
              <a:rPr lang="en-US" sz="2800" b="1" i="1" dirty="0" smtClean="0"/>
              <a:t>themselves,</a:t>
            </a:r>
            <a:r>
              <a:rPr lang="en-US" sz="2800" b="1" i="1" baseline="30000" dirty="0" smtClean="0"/>
              <a:t> </a:t>
            </a:r>
            <a:r>
              <a:rPr lang="en-US" sz="2800" b="1" i="1" dirty="0"/>
              <a:t>and themselves produce </a:t>
            </a:r>
            <a:r>
              <a:rPr lang="en-US" sz="2800" b="1" i="1" dirty="0" smtClean="0"/>
              <a:t>humility, </a:t>
            </a:r>
            <a:r>
              <a:rPr lang="en-US" sz="2800" b="1" i="1" dirty="0"/>
              <a:t>and</a:t>
            </a:r>
            <a:r>
              <a:rPr lang="en-US" sz="2800" b="1" i="1" baseline="30000" dirty="0"/>
              <a:t> </a:t>
            </a:r>
            <a:r>
              <a:rPr lang="en-US" sz="2800" b="1" i="1" dirty="0"/>
              <a:t>change man from a desperate sinner into a child of God. They give everything, which the soul needs,</a:t>
            </a:r>
            <a:r>
              <a:rPr lang="en-US" sz="2800" b="1" i="1" baseline="30000" dirty="0"/>
              <a:t> </a:t>
            </a:r>
            <a:r>
              <a:rPr lang="en-US" sz="2800" b="1" i="1" dirty="0"/>
              <a:t>and it is to tempt God, if anyone will not be satisfied with the Scriptures. They are the fountain from which one must </a:t>
            </a:r>
            <a:r>
              <a:rPr lang="en-US" sz="2800" b="1" i="1" dirty="0" smtClean="0"/>
              <a:t>dip</a:t>
            </a:r>
            <a:r>
              <a:rPr lang="mr-IN" sz="2800" b="1" i="1" dirty="0" smtClean="0"/>
              <a:t>…</a:t>
            </a:r>
            <a:r>
              <a:rPr lang="en-US" sz="2800" b="1" i="1" dirty="0" smtClean="0"/>
              <a:t>”</a:t>
            </a:r>
            <a:r>
              <a:rPr lang="en-US" sz="2800" b="1" i="1" baseline="30000" dirty="0" smtClean="0"/>
              <a:t> </a:t>
            </a:r>
            <a:endParaRPr lang="en-US" sz="2800" b="1" i="1" dirty="0"/>
          </a:p>
          <a:p>
            <a:pPr marL="0" lvl="0" indent="0" algn="ctr">
              <a:lnSpc>
                <a:spcPct val="100000"/>
              </a:lnSpc>
              <a:spcBef>
                <a:spcPts val="0"/>
              </a:spcBef>
              <a:buClrTx/>
              <a:buSzTx/>
              <a:buNone/>
            </a:pPr>
            <a:endParaRPr lang="en-US" sz="2800" dirty="0"/>
          </a:p>
          <a:p>
            <a:pPr marL="0" lvl="0" indent="0" algn="ctr">
              <a:lnSpc>
                <a:spcPct val="100000"/>
              </a:lnSpc>
              <a:spcBef>
                <a:spcPts val="0"/>
              </a:spcBef>
              <a:buClrTx/>
              <a:buSzTx/>
              <a:buNone/>
            </a:pPr>
            <a:endParaRPr lang="en-US" sz="2800" dirty="0"/>
          </a:p>
          <a:p>
            <a:pPr marL="0" indent="0" algn="ctr">
              <a:lnSpc>
                <a:spcPct val="100000"/>
              </a:lnSpc>
              <a:spcBef>
                <a:spcPts val="0"/>
              </a:spcBef>
              <a:buClrTx/>
              <a:buSzTx/>
              <a:buNone/>
            </a:pPr>
            <a:endParaRPr lang="en-US" sz="2800" b="1" i="1" dirty="0"/>
          </a:p>
        </p:txBody>
      </p:sp>
    </p:spTree>
    <p:extLst>
      <p:ext uri="{BB962C8B-B14F-4D97-AF65-F5344CB8AC3E}">
        <p14:creationId xmlns:p14="http://schemas.microsoft.com/office/powerpoint/2010/main" val="166000231"/>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00088" y="542925"/>
            <a:ext cx="7772400" cy="5414963"/>
          </a:xfrm>
        </p:spPr>
        <p:txBody>
          <a:bodyPr>
            <a:noAutofit/>
          </a:bodyPr>
          <a:lstStyle/>
          <a:p>
            <a:pPr marL="0" indent="0" algn="ctr">
              <a:lnSpc>
                <a:spcPct val="100000"/>
              </a:lnSpc>
              <a:spcBef>
                <a:spcPts val="0"/>
              </a:spcBef>
              <a:buClrTx/>
              <a:buSzTx/>
              <a:buNone/>
            </a:pPr>
            <a:r>
              <a:rPr lang="en-US" sz="2800" b="1" i="1" dirty="0" smtClean="0"/>
              <a:t>“Each </a:t>
            </a:r>
            <a:r>
              <a:rPr lang="en-US" sz="2800" b="1" i="1" dirty="0"/>
              <a:t>word of the same is a source which affords an inexhaustible abundance of water to everyone who thirsts after the saving doctrine.</a:t>
            </a:r>
            <a:r>
              <a:rPr lang="en-US" sz="2800" b="1" i="1" baseline="30000" dirty="0"/>
              <a:t> </a:t>
            </a:r>
            <a:r>
              <a:rPr lang="en-US" sz="2800" b="1" i="1" dirty="0"/>
              <a:t>God's will is completely contained therein, so that we must constantly go back to them. Nothing should be presented which is not confirmed by the authority of both Testaments and agrees with them.</a:t>
            </a:r>
            <a:r>
              <a:rPr lang="en-US" sz="2800" b="1" i="1" baseline="30000" dirty="0"/>
              <a:t> </a:t>
            </a:r>
            <a:r>
              <a:rPr lang="en-US" sz="2800" b="1" i="1" dirty="0"/>
              <a:t>It cannot be otherwise, for the Scriptures are divine; in them God speaks and they are His Word."</a:t>
            </a:r>
          </a:p>
          <a:p>
            <a:pPr marL="0" lvl="0" indent="0" algn="ctr">
              <a:lnSpc>
                <a:spcPct val="100000"/>
              </a:lnSpc>
              <a:spcBef>
                <a:spcPts val="0"/>
              </a:spcBef>
              <a:buClrTx/>
              <a:buSzTx/>
              <a:buNone/>
            </a:pPr>
            <a:endParaRPr lang="en-US" sz="2800" dirty="0"/>
          </a:p>
          <a:p>
            <a:pPr marL="0" lvl="0" indent="0" algn="r">
              <a:lnSpc>
                <a:spcPct val="100000"/>
              </a:lnSpc>
              <a:spcBef>
                <a:spcPts val="0"/>
              </a:spcBef>
              <a:buClrTx/>
              <a:buSzTx/>
              <a:buNone/>
            </a:pPr>
            <a:r>
              <a:rPr lang="en-US" sz="1400" dirty="0" smtClean="0"/>
              <a:t>~</a:t>
            </a:r>
            <a:r>
              <a:rPr lang="en-US" sz="1400" dirty="0" err="1" smtClean="0"/>
              <a:t>Reu</a:t>
            </a:r>
            <a:endParaRPr lang="en-US" sz="1400" dirty="0"/>
          </a:p>
          <a:p>
            <a:pPr marL="0" lvl="0" indent="0" algn="ctr">
              <a:lnSpc>
                <a:spcPct val="100000"/>
              </a:lnSpc>
              <a:spcBef>
                <a:spcPts val="0"/>
              </a:spcBef>
              <a:buClrTx/>
              <a:buSzTx/>
              <a:buNone/>
            </a:pPr>
            <a:endParaRPr lang="en-US" sz="2800" dirty="0"/>
          </a:p>
          <a:p>
            <a:pPr marL="0" lvl="0" indent="0" algn="ctr">
              <a:lnSpc>
                <a:spcPct val="100000"/>
              </a:lnSpc>
              <a:spcBef>
                <a:spcPts val="0"/>
              </a:spcBef>
              <a:buClrTx/>
              <a:buSzTx/>
              <a:buNone/>
            </a:pPr>
            <a:endParaRPr lang="en-US" sz="2800" dirty="0"/>
          </a:p>
          <a:p>
            <a:pPr marL="0" indent="0" algn="ctr">
              <a:lnSpc>
                <a:spcPct val="100000"/>
              </a:lnSpc>
              <a:spcBef>
                <a:spcPts val="0"/>
              </a:spcBef>
              <a:buClrTx/>
              <a:buSzTx/>
              <a:buNone/>
            </a:pPr>
            <a:endParaRPr lang="en-US" sz="2800" b="1" i="1" dirty="0"/>
          </a:p>
        </p:txBody>
      </p:sp>
    </p:spTree>
    <p:extLst>
      <p:ext uri="{BB962C8B-B14F-4D97-AF65-F5344CB8AC3E}">
        <p14:creationId xmlns:p14="http://schemas.microsoft.com/office/powerpoint/2010/main" val="1030044682"/>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authority of the church And the scripture</a:t>
            </a:r>
            <a:endParaRPr lang="en-US" dirty="0"/>
          </a:p>
        </p:txBody>
      </p:sp>
      <p:sp>
        <p:nvSpPr>
          <p:cNvPr id="3" name="Content Placeholder 2"/>
          <p:cNvSpPr>
            <a:spLocks noGrp="1"/>
          </p:cNvSpPr>
          <p:nvPr>
            <p:ph sz="half" idx="1"/>
          </p:nvPr>
        </p:nvSpPr>
        <p:spPr/>
        <p:txBody>
          <a:bodyPr>
            <a:normAutofit fontScale="85000" lnSpcReduction="10000"/>
          </a:bodyPr>
          <a:lstStyle/>
          <a:p>
            <a:r>
              <a:rPr lang="en-US" dirty="0" smtClean="0"/>
              <a:t>“It </a:t>
            </a:r>
            <a:r>
              <a:rPr lang="en-US" dirty="0"/>
              <a:t>is not the Word of God because the Church says so, but because God's Word said so, therefore is the Church.” </a:t>
            </a:r>
            <a:endParaRPr lang="en-US" dirty="0" smtClean="0"/>
          </a:p>
          <a:p>
            <a:r>
              <a:rPr lang="en-US" dirty="0" smtClean="0"/>
              <a:t>The </a:t>
            </a:r>
            <a:r>
              <a:rPr lang="en-US" dirty="0"/>
              <a:t>Word of God is the touchstone, the rule and </a:t>
            </a:r>
            <a:r>
              <a:rPr lang="en-US" dirty="0" err="1"/>
              <a:t>plumbline</a:t>
            </a:r>
            <a:r>
              <a:rPr lang="en-US" dirty="0"/>
              <a:t>, that tells us what should be preached. </a:t>
            </a:r>
          </a:p>
          <a:p>
            <a:r>
              <a:rPr lang="en-US" dirty="0"/>
              <a:t>"In theology only one thing is necessary: that we hear and believe and conclude in our heart: God is truthful, however absurd what He says in his Word may seem to our reason."</a:t>
            </a:r>
          </a:p>
          <a:p>
            <a:endParaRPr lang="en-US" dirty="0"/>
          </a:p>
        </p:txBody>
      </p:sp>
      <p:sp>
        <p:nvSpPr>
          <p:cNvPr id="4" name="Content Placeholder 3"/>
          <p:cNvSpPr>
            <a:spLocks noGrp="1"/>
          </p:cNvSpPr>
          <p:nvPr>
            <p:ph sz="half" idx="2"/>
          </p:nvPr>
        </p:nvSpPr>
        <p:spPr/>
        <p:txBody>
          <a:bodyPr>
            <a:normAutofit fontScale="85000" lnSpcReduction="10000"/>
          </a:bodyPr>
          <a:lstStyle/>
          <a:p>
            <a:r>
              <a:rPr lang="en-US" dirty="0" smtClean="0"/>
              <a:t>“Because </a:t>
            </a:r>
            <a:r>
              <a:rPr lang="en-US" dirty="0"/>
              <a:t>we are not able to comprehend we shall remain disciples and leave the instructorship to the Holy Ghost." </a:t>
            </a:r>
            <a:endParaRPr lang="en-US" dirty="0" smtClean="0"/>
          </a:p>
          <a:p>
            <a:r>
              <a:rPr lang="en-US" dirty="0" smtClean="0"/>
              <a:t>“Give </a:t>
            </a:r>
            <a:r>
              <a:rPr lang="en-US" dirty="0"/>
              <a:t>the Holy Ghost the honor of being wiser than yourself, for you should so deal </a:t>
            </a:r>
            <a:r>
              <a:rPr lang="en-US" i="1" dirty="0"/>
              <a:t>with Scripture that you believe that God Himself </a:t>
            </a:r>
            <a:r>
              <a:rPr lang="en-US" dirty="0"/>
              <a:t>is speaking. Since it is God who is speaking, it is not fitting frivolously to twist His words.”</a:t>
            </a:r>
          </a:p>
          <a:p>
            <a:r>
              <a:rPr lang="en-US" dirty="0"/>
              <a:t>Holy Scripture is the ultimate authority of the Church, the norm for all matters of life and faith, the norm that norms all other norms</a:t>
            </a:r>
            <a:r>
              <a:rPr lang="en-US" dirty="0" smtClean="0"/>
              <a:t>.</a:t>
            </a:r>
            <a:endParaRPr lang="en-US" dirty="0"/>
          </a:p>
        </p:txBody>
      </p:sp>
    </p:spTree>
    <p:extLst>
      <p:ext uri="{BB962C8B-B14F-4D97-AF65-F5344CB8AC3E}">
        <p14:creationId xmlns:p14="http://schemas.microsoft.com/office/powerpoint/2010/main" val="1276487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ashamed</a:t>
            </a:r>
            <a:endParaRPr lang="en-US" dirty="0"/>
          </a:p>
        </p:txBody>
      </p:sp>
      <p:sp>
        <p:nvSpPr>
          <p:cNvPr id="3" name="Content Placeholder 2"/>
          <p:cNvSpPr>
            <a:spLocks noGrp="1"/>
          </p:cNvSpPr>
          <p:nvPr>
            <p:ph sz="half" idx="1"/>
          </p:nvPr>
        </p:nvSpPr>
        <p:spPr/>
        <p:txBody>
          <a:bodyPr/>
          <a:lstStyle/>
          <a:p>
            <a:r>
              <a:rPr lang="en-US" b="1" dirty="0"/>
              <a:t>Definition </a:t>
            </a:r>
            <a:r>
              <a:rPr lang="mr-IN" b="1" dirty="0"/>
              <a:t>–</a:t>
            </a:r>
            <a:r>
              <a:rPr lang="en-US" b="1" dirty="0"/>
              <a:t> </a:t>
            </a:r>
            <a:r>
              <a:rPr lang="en-US" dirty="0" smtClean="0"/>
              <a:t>“Being </a:t>
            </a:r>
            <a:r>
              <a:rPr lang="en-US" dirty="0"/>
              <a:t>embarrassed or guilty of one’s actions, characteristics or associations, reluctant to do something through fear of embarrassment or humiliation.” </a:t>
            </a:r>
            <a:endParaRPr lang="en-US" dirty="0" smtClean="0"/>
          </a:p>
          <a:p>
            <a:r>
              <a:rPr lang="en-US" dirty="0" smtClean="0"/>
              <a:t>Shame can be used for good or evil.</a:t>
            </a:r>
            <a:endParaRPr lang="en-US" dirty="0"/>
          </a:p>
          <a:p>
            <a:endParaRPr lang="en-US" dirty="0"/>
          </a:p>
        </p:txBody>
      </p:sp>
      <p:sp>
        <p:nvSpPr>
          <p:cNvPr id="4" name="Content Placeholder 3"/>
          <p:cNvSpPr>
            <a:spLocks noGrp="1"/>
          </p:cNvSpPr>
          <p:nvPr>
            <p:ph sz="half" idx="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b="1" u="sng" dirty="0" smtClean="0"/>
              <a:t>The Great Reversal</a:t>
            </a:r>
          </a:p>
          <a:p>
            <a:pPr>
              <a:lnSpc>
                <a:spcPct val="100000"/>
              </a:lnSpc>
              <a:spcBef>
                <a:spcPts val="0"/>
              </a:spcBef>
              <a:buClrTx/>
              <a:buSzTx/>
            </a:pPr>
            <a:r>
              <a:rPr lang="en-US" dirty="0" smtClean="0"/>
              <a:t>The world </a:t>
            </a:r>
            <a:r>
              <a:rPr lang="en-US" dirty="0"/>
              <a:t>that makes us believe that we should not only be ashamed of Christian values but should be unashamed of the world’s values that are in direct opposition to Biblical values. </a:t>
            </a:r>
            <a:endParaRPr lang="en-US" dirty="0" smtClean="0"/>
          </a:p>
          <a:p>
            <a:pPr>
              <a:lnSpc>
                <a:spcPct val="100000"/>
              </a:lnSpc>
              <a:spcBef>
                <a:spcPts val="0"/>
              </a:spcBef>
              <a:buClrTx/>
              <a:buSzTx/>
            </a:pPr>
            <a:endParaRPr lang="en-US" dirty="0"/>
          </a:p>
        </p:txBody>
      </p:sp>
    </p:spTree>
    <p:extLst>
      <p:ext uri="{BB962C8B-B14F-4D97-AF65-F5344CB8AC3E}">
        <p14:creationId xmlns:p14="http://schemas.microsoft.com/office/powerpoint/2010/main" val="17612607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Luther </a:t>
            </a:r>
            <a:r>
              <a:rPr lang="mr-IN" dirty="0" smtClean="0"/>
              <a:t>–</a:t>
            </a:r>
            <a:r>
              <a:rPr lang="en-US" dirty="0" smtClean="0"/>
              <a:t> the Scriptures Are:</a:t>
            </a:r>
            <a:endParaRPr lang="en-US" dirty="0"/>
          </a:p>
        </p:txBody>
      </p:sp>
      <p:sp>
        <p:nvSpPr>
          <p:cNvPr id="3" name="Content Placeholder 2"/>
          <p:cNvSpPr>
            <a:spLocks noGrp="1"/>
          </p:cNvSpPr>
          <p:nvPr>
            <p:ph sz="half" idx="1"/>
          </p:nvPr>
        </p:nvSpPr>
        <p:spPr/>
        <p:txBody>
          <a:bodyPr>
            <a:normAutofit/>
          </a:bodyPr>
          <a:lstStyle/>
          <a:p>
            <a:r>
              <a:rPr lang="en-US" sz="2400" b="1" dirty="0"/>
              <a:t>Inerrant</a:t>
            </a:r>
            <a:r>
              <a:rPr lang="en-US" sz="2400" dirty="0"/>
              <a:t> – “Men may err and be </a:t>
            </a:r>
            <a:r>
              <a:rPr lang="en-US" sz="2400" dirty="0" smtClean="0"/>
              <a:t>deceived </a:t>
            </a:r>
            <a:r>
              <a:rPr lang="en-US" sz="2400" dirty="0"/>
              <a:t>but God’s Word cannot err</a:t>
            </a:r>
            <a:r>
              <a:rPr lang="en-US" sz="2400" dirty="0" smtClean="0"/>
              <a:t>.”</a:t>
            </a:r>
            <a:endParaRPr lang="en-US" sz="2400" dirty="0"/>
          </a:p>
          <a:p>
            <a:r>
              <a:rPr lang="en-US" sz="2400" b="1" dirty="0"/>
              <a:t>Infallible</a:t>
            </a:r>
            <a:r>
              <a:rPr lang="en-US" sz="2400" dirty="0"/>
              <a:t> – “The Word of God will never fail you.”  </a:t>
            </a:r>
          </a:p>
          <a:p>
            <a:r>
              <a:rPr lang="en-US" sz="2400" b="1" dirty="0"/>
              <a:t>Powerful</a:t>
            </a:r>
            <a:r>
              <a:rPr lang="en-US" sz="2400" dirty="0"/>
              <a:t> – “Conquers the devil”</a:t>
            </a:r>
          </a:p>
          <a:p>
            <a:endParaRPr lang="en-US" dirty="0"/>
          </a:p>
        </p:txBody>
      </p:sp>
      <p:sp>
        <p:nvSpPr>
          <p:cNvPr id="4" name="Content Placeholder 3"/>
          <p:cNvSpPr>
            <a:spLocks noGrp="1"/>
          </p:cNvSpPr>
          <p:nvPr>
            <p:ph sz="half" idx="2"/>
          </p:nvPr>
        </p:nvSpPr>
        <p:spPr/>
        <p:txBody>
          <a:bodyPr>
            <a:normAutofit/>
          </a:bodyPr>
          <a:lstStyle/>
          <a:p>
            <a:r>
              <a:rPr lang="en-US" sz="2400" b="1" dirty="0"/>
              <a:t>Connected</a:t>
            </a:r>
            <a:r>
              <a:rPr lang="en-US" sz="2400" dirty="0"/>
              <a:t> </a:t>
            </a:r>
            <a:r>
              <a:rPr lang="en-US" sz="2400" b="1" dirty="0"/>
              <a:t>to Jesus </a:t>
            </a:r>
            <a:r>
              <a:rPr lang="en-US" sz="2400" dirty="0"/>
              <a:t>– “The Bible is the manger that holds the Christ.”</a:t>
            </a:r>
          </a:p>
          <a:p>
            <a:r>
              <a:rPr lang="en-US" sz="2400" b="1" dirty="0"/>
              <a:t>Connected to the Spirit </a:t>
            </a:r>
            <a:r>
              <a:rPr lang="en-US" sz="2400" dirty="0"/>
              <a:t>– “Through the Spirit and the Word God lets </a:t>
            </a:r>
            <a:r>
              <a:rPr lang="en-US" sz="2400" dirty="0" smtClean="0"/>
              <a:t>Himself </a:t>
            </a:r>
            <a:r>
              <a:rPr lang="en-US" sz="2400" dirty="0"/>
              <a:t>and His will be known and grasped</a:t>
            </a:r>
            <a:r>
              <a:rPr lang="en-US" sz="2400" dirty="0" smtClean="0"/>
              <a:t>.”</a:t>
            </a:r>
            <a:endParaRPr lang="en-US" sz="2400" dirty="0"/>
          </a:p>
        </p:txBody>
      </p:sp>
    </p:spTree>
    <p:extLst>
      <p:ext uri="{BB962C8B-B14F-4D97-AF65-F5344CB8AC3E}">
        <p14:creationId xmlns:p14="http://schemas.microsoft.com/office/powerpoint/2010/main" val="10466120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Luther’s method of interpretation </a:t>
            </a:r>
            <a:endParaRPr lang="en-US" dirty="0"/>
          </a:p>
        </p:txBody>
      </p:sp>
      <p:sp>
        <p:nvSpPr>
          <p:cNvPr id="3" name="Content Placeholder 2"/>
          <p:cNvSpPr>
            <a:spLocks noGrp="1"/>
          </p:cNvSpPr>
          <p:nvPr>
            <p:ph sz="half" idx="1"/>
          </p:nvPr>
        </p:nvSpPr>
        <p:spPr/>
        <p:txBody>
          <a:bodyPr>
            <a:normAutofit/>
          </a:bodyPr>
          <a:lstStyle/>
          <a:p>
            <a:r>
              <a:rPr lang="en-US" dirty="0"/>
              <a:t>Literal sense of scripture is identical with its historical </a:t>
            </a:r>
            <a:r>
              <a:rPr lang="en-US" dirty="0" smtClean="0"/>
              <a:t>content. </a:t>
            </a:r>
          </a:p>
          <a:p>
            <a:r>
              <a:rPr lang="en-US" dirty="0"/>
              <a:t>We see both Law and Gospel in the </a:t>
            </a:r>
            <a:r>
              <a:rPr lang="en-US" dirty="0" smtClean="0"/>
              <a:t>text. </a:t>
            </a:r>
          </a:p>
          <a:p>
            <a:r>
              <a:rPr lang="en-US" dirty="0"/>
              <a:t>The Scriptures always point us to Jesus. </a:t>
            </a:r>
            <a:endParaRPr lang="en-US" dirty="0" smtClean="0"/>
          </a:p>
          <a:p>
            <a:pPr lvl="0"/>
            <a:r>
              <a:rPr lang="en-US" dirty="0"/>
              <a:t>The Scriptures interpret themselves.  Read the entire Word in order to understand and interpret the individual parts. </a:t>
            </a:r>
          </a:p>
          <a:p>
            <a:endParaRPr lang="en-US" dirty="0"/>
          </a:p>
        </p:txBody>
      </p:sp>
      <p:sp>
        <p:nvSpPr>
          <p:cNvPr id="4" name="Content Placeholder 3"/>
          <p:cNvSpPr>
            <a:spLocks noGrp="1"/>
          </p:cNvSpPr>
          <p:nvPr>
            <p:ph sz="half" idx="2"/>
          </p:nvPr>
        </p:nvSpPr>
        <p:spPr/>
        <p:txBody>
          <a:bodyPr>
            <a:normAutofit/>
          </a:bodyPr>
          <a:lstStyle/>
          <a:p>
            <a:pPr lvl="0"/>
            <a:r>
              <a:rPr lang="en-US" dirty="0" smtClean="0"/>
              <a:t>The </a:t>
            </a:r>
            <a:r>
              <a:rPr lang="en-US" dirty="0"/>
              <a:t>Bible has a universal and immediate sense, granted by the Holy Spirit and recognized by the eyes of faith that transcends historical conditions and </a:t>
            </a:r>
            <a:r>
              <a:rPr lang="en-US" dirty="0" smtClean="0"/>
              <a:t>events, </a:t>
            </a:r>
            <a:r>
              <a:rPr lang="en-US" dirty="0"/>
              <a:t>and must be interpreted in the public reading and study by faithful people.</a:t>
            </a:r>
          </a:p>
          <a:p>
            <a:endParaRPr lang="en-US" dirty="0"/>
          </a:p>
        </p:txBody>
      </p:sp>
    </p:spTree>
    <p:extLst>
      <p:ext uri="{BB962C8B-B14F-4D97-AF65-F5344CB8AC3E}">
        <p14:creationId xmlns:p14="http://schemas.microsoft.com/office/powerpoint/2010/main" val="2190738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7268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Naked and Unashamed</a:t>
            </a:r>
            <a:endParaRPr lang="en-US" dirty="0"/>
          </a:p>
        </p:txBody>
      </p:sp>
      <p:sp>
        <p:nvSpPr>
          <p:cNvPr id="4" name="Text Placeholder 3"/>
          <p:cNvSpPr>
            <a:spLocks noGrp="1"/>
          </p:cNvSpPr>
          <p:nvPr>
            <p:ph type="body" sz="half" idx="2"/>
          </p:nvPr>
        </p:nvSpPr>
        <p:spPr/>
        <p:txBody>
          <a:bodyPr/>
          <a:lstStyle/>
          <a:p>
            <a:endParaRPr lang="en-US" dirty="0" smtClean="0"/>
          </a:p>
          <a:p>
            <a:pPr marL="285750" indent="-285750">
              <a:buFont typeface="Arial" charset="0"/>
              <a:buChar char="•"/>
            </a:pPr>
            <a:r>
              <a:rPr lang="en-US" dirty="0" smtClean="0"/>
              <a:t>ELCA Movement</a:t>
            </a:r>
          </a:p>
          <a:p>
            <a:pPr marL="285750" indent="-285750">
              <a:buFont typeface="Arial" charset="0"/>
              <a:buChar char="•"/>
            </a:pPr>
            <a:r>
              <a:rPr lang="en-US" dirty="0" smtClean="0"/>
              <a:t>Let’s Break our         “Holy Living” Agreement</a:t>
            </a:r>
          </a:p>
          <a:p>
            <a:pPr marL="285750" indent="-285750">
              <a:buFont typeface="Arial" charset="0"/>
              <a:buChar char="•"/>
            </a:pPr>
            <a:r>
              <a:rPr lang="en-US" dirty="0" smtClean="0"/>
              <a:t>You, Me &amp; Other Relationships</a:t>
            </a:r>
          </a:p>
          <a:p>
            <a:pPr marL="285750" indent="-285750">
              <a:buFont typeface="Arial" charset="0"/>
              <a:buChar char="•"/>
            </a:pPr>
            <a:r>
              <a:rPr lang="en-US" dirty="0" smtClean="0"/>
              <a:t>Be a Consenting Partner of Mine</a:t>
            </a:r>
            <a:endParaRPr lang="en-US" dirty="0"/>
          </a:p>
        </p:txBody>
      </p:sp>
      <p:pic>
        <p:nvPicPr>
          <p:cNvPr id="8" name="Content Placeholder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93184" y="1197292"/>
            <a:ext cx="4047744" cy="4053840"/>
          </a:xfrm>
        </p:spPr>
      </p:pic>
    </p:spTree>
    <p:extLst>
      <p:ext uri="{BB962C8B-B14F-4D97-AF65-F5344CB8AC3E}">
        <p14:creationId xmlns:p14="http://schemas.microsoft.com/office/powerpoint/2010/main" val="27622127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12230" y="262785"/>
            <a:ext cx="2400300" cy="948480"/>
          </a:xfrm>
        </p:spPr>
        <p:txBody>
          <a:bodyPr/>
          <a:lstStyle/>
          <a:p>
            <a:r>
              <a:rPr lang="en-US" dirty="0" smtClean="0"/>
              <a:t>Naked And Unashamed</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71575" y="262785"/>
            <a:ext cx="4151115" cy="2951904"/>
          </a:xfrm>
        </p:spPr>
      </p:pic>
      <p:sp>
        <p:nvSpPr>
          <p:cNvPr id="4" name="Text Placeholder 3"/>
          <p:cNvSpPr>
            <a:spLocks noGrp="1"/>
          </p:cNvSpPr>
          <p:nvPr>
            <p:ph type="body" sz="half" idx="2"/>
          </p:nvPr>
        </p:nvSpPr>
        <p:spPr>
          <a:xfrm>
            <a:off x="6412230" y="1671638"/>
            <a:ext cx="2400300" cy="4643437"/>
          </a:xfrm>
        </p:spPr>
        <p:txBody>
          <a:bodyPr>
            <a:normAutofit fontScale="92500" lnSpcReduction="10000"/>
          </a:bodyPr>
          <a:lstStyle/>
          <a:p>
            <a:pPr marL="285750" indent="-285750">
              <a:buFont typeface="Arial" charset="0"/>
              <a:buChar char="•"/>
            </a:pPr>
            <a:r>
              <a:rPr lang="en-US" sz="1600" dirty="0"/>
              <a:t>No longer privileging marriage as the only acceptable form of sexual relationality</a:t>
            </a:r>
          </a:p>
          <a:p>
            <a:pPr marL="285750" indent="-285750">
              <a:buFont typeface="Arial" charset="0"/>
              <a:buChar char="•"/>
            </a:pPr>
            <a:r>
              <a:rPr lang="en-US" sz="1600" dirty="0"/>
              <a:t>Updating ELCA policies to reflect marriage equality in the United States</a:t>
            </a:r>
          </a:p>
          <a:p>
            <a:pPr marL="285750" indent="-285750">
              <a:buFont typeface="Arial" charset="0"/>
              <a:buChar char="•"/>
            </a:pPr>
            <a:r>
              <a:rPr lang="en-US" sz="1600" dirty="0"/>
              <a:t>Editing out language that perpetuates heteronormativity and sexual </a:t>
            </a:r>
            <a:r>
              <a:rPr lang="en-US" sz="1600" dirty="0" smtClean="0"/>
              <a:t>oppression</a:t>
            </a:r>
          </a:p>
          <a:p>
            <a:pPr marL="285750" indent="-285750">
              <a:buFont typeface="Arial" charset="0"/>
              <a:buChar char="•"/>
            </a:pPr>
            <a:r>
              <a:rPr lang="en-US" sz="1600" dirty="0"/>
              <a:t>In honor of the 500</a:t>
            </a:r>
            <a:r>
              <a:rPr lang="en-US" sz="1600" baseline="30000" dirty="0"/>
              <a:t>th</a:t>
            </a:r>
            <a:r>
              <a:rPr lang="en-US" sz="1600" dirty="0"/>
              <a:t> Anniversary of the Reformation they add those familiar words of Luther – “</a:t>
            </a:r>
            <a:r>
              <a:rPr lang="en-US" sz="1600" b="1" i="1" dirty="0"/>
              <a:t>semper </a:t>
            </a:r>
            <a:r>
              <a:rPr lang="en-US" sz="1600" b="1" i="1" dirty="0" err="1"/>
              <a:t>reformanda</a:t>
            </a:r>
            <a:r>
              <a:rPr lang="en-US" sz="1600" b="1" dirty="0"/>
              <a:t>”</a:t>
            </a:r>
            <a:endParaRPr lang="en-US" sz="1600" dirty="0"/>
          </a:p>
          <a:p>
            <a:pPr marL="285750" indent="-285750">
              <a:buFont typeface="Arial" charset="0"/>
              <a:buChar char="•"/>
            </a:pPr>
            <a:endParaRPr lang="en-US" dirty="0"/>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89363" y="3654426"/>
            <a:ext cx="4115538" cy="2832100"/>
          </a:xfrm>
          <a:prstGeom prst="rect">
            <a:avLst/>
          </a:prstGeom>
        </p:spPr>
      </p:pic>
    </p:spTree>
    <p:extLst>
      <p:ext uri="{BB962C8B-B14F-4D97-AF65-F5344CB8AC3E}">
        <p14:creationId xmlns:p14="http://schemas.microsoft.com/office/powerpoint/2010/main" val="645075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OUR “SHAME”</a:t>
            </a:r>
            <a:endParaRPr lang="en-US" dirty="0"/>
          </a:p>
        </p:txBody>
      </p:sp>
      <p:sp>
        <p:nvSpPr>
          <p:cNvPr id="3" name="Content Placeholder 2"/>
          <p:cNvSpPr>
            <a:spLocks noGrp="1"/>
          </p:cNvSpPr>
          <p:nvPr>
            <p:ph sz="half" idx="2"/>
          </p:nvPr>
        </p:nvSpPr>
        <p:spPr/>
        <p:txBody>
          <a:bodyPr/>
          <a:lstStyle/>
          <a:p>
            <a:r>
              <a:rPr lang="en-US" dirty="0" smtClean="0"/>
              <a:t>The Gospel lacks sophistication.</a:t>
            </a:r>
          </a:p>
          <a:p>
            <a:endParaRPr lang="en-US" sz="800" dirty="0"/>
          </a:p>
          <a:p>
            <a:r>
              <a:rPr lang="en-US" dirty="0" smtClean="0"/>
              <a:t>The Gospel is too easy &amp; accessible.</a:t>
            </a:r>
          </a:p>
          <a:p>
            <a:r>
              <a:rPr lang="en-US" dirty="0" smtClean="0"/>
              <a:t>The Gospel seems too personal.</a:t>
            </a:r>
          </a:p>
          <a:p>
            <a:r>
              <a:rPr lang="en-US" dirty="0" smtClean="0"/>
              <a:t>We fear the power of the Gospel will transform us.</a:t>
            </a:r>
            <a:endParaRPr lang="en-US" dirty="0"/>
          </a:p>
        </p:txBody>
      </p:sp>
      <p:sp>
        <p:nvSpPr>
          <p:cNvPr id="4" name="Text Placeholder 3"/>
          <p:cNvSpPr>
            <a:spLocks noGrp="1"/>
          </p:cNvSpPr>
          <p:nvPr>
            <p:ph type="body" sz="quarter" idx="3"/>
          </p:nvPr>
        </p:nvSpPr>
        <p:spPr/>
        <p:txBody>
          <a:bodyPr/>
          <a:lstStyle/>
          <a:p>
            <a:r>
              <a:rPr lang="en-US" dirty="0" smtClean="0"/>
              <a:t>OUR “SOLUTION”</a:t>
            </a:r>
            <a:endParaRPr lang="en-US" dirty="0"/>
          </a:p>
        </p:txBody>
      </p:sp>
      <p:sp>
        <p:nvSpPr>
          <p:cNvPr id="5" name="Content Placeholder 4"/>
          <p:cNvSpPr>
            <a:spLocks noGrp="1"/>
          </p:cNvSpPr>
          <p:nvPr>
            <p:ph sz="quarter" idx="4"/>
          </p:nvPr>
        </p:nvSpPr>
        <p:spPr/>
        <p:txBody>
          <a:bodyPr/>
          <a:lstStyle/>
          <a:p>
            <a:r>
              <a:rPr lang="en-US" dirty="0" smtClean="0"/>
              <a:t>We make it complicated &amp; complex to justify our own existence.</a:t>
            </a:r>
          </a:p>
          <a:p>
            <a:r>
              <a:rPr lang="en-US" dirty="0" smtClean="0"/>
              <a:t>We fill it with rules &amp; regulations.</a:t>
            </a:r>
          </a:p>
          <a:p>
            <a:r>
              <a:rPr lang="en-US" dirty="0" smtClean="0"/>
              <a:t>We turn it into distant philosophy.</a:t>
            </a:r>
          </a:p>
          <a:p>
            <a:r>
              <a:rPr lang="en-US" dirty="0" smtClean="0"/>
              <a:t>We turn it into a blessing of the status quo.</a:t>
            </a:r>
            <a:endParaRPr lang="en-US" dirty="0"/>
          </a:p>
        </p:txBody>
      </p:sp>
      <p:sp>
        <p:nvSpPr>
          <p:cNvPr id="6" name="Title 5"/>
          <p:cNvSpPr>
            <a:spLocks noGrp="1"/>
          </p:cNvSpPr>
          <p:nvPr>
            <p:ph type="title"/>
          </p:nvPr>
        </p:nvSpPr>
        <p:spPr/>
        <p:txBody>
          <a:bodyPr>
            <a:normAutofit/>
          </a:bodyPr>
          <a:lstStyle/>
          <a:p>
            <a:r>
              <a:rPr lang="en-US" sz="3600" dirty="0"/>
              <a:t>Are we really unashamed of the gospel?</a:t>
            </a:r>
          </a:p>
        </p:txBody>
      </p:sp>
    </p:spTree>
    <p:extLst>
      <p:ext uri="{BB962C8B-B14F-4D97-AF65-F5344CB8AC3E}">
        <p14:creationId xmlns:p14="http://schemas.microsoft.com/office/powerpoint/2010/main" val="12059671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smtClean="0"/>
              <a:t>Are We really unashamed of the gospel?</a:t>
            </a:r>
            <a:endParaRPr lang="en-US" sz="3600" dirty="0"/>
          </a:p>
        </p:txBody>
      </p:sp>
      <p:sp>
        <p:nvSpPr>
          <p:cNvPr id="3" name="Content Placeholder 2"/>
          <p:cNvSpPr>
            <a:spLocks noGrp="1"/>
          </p:cNvSpPr>
          <p:nvPr>
            <p:ph idx="1"/>
          </p:nvPr>
        </p:nvSpPr>
        <p:spPr/>
        <p:txBody>
          <a:bodyPr/>
          <a:lstStyle/>
          <a:p>
            <a:pPr marL="0" indent="0">
              <a:lnSpc>
                <a:spcPct val="100000"/>
              </a:lnSpc>
              <a:spcBef>
                <a:spcPts val="0"/>
              </a:spcBef>
              <a:buClrTx/>
              <a:buSzTx/>
              <a:buNone/>
            </a:pPr>
            <a:endParaRPr lang="en-US" dirty="0" smtClean="0"/>
          </a:p>
          <a:p>
            <a:pPr marL="0" indent="0">
              <a:lnSpc>
                <a:spcPct val="100000"/>
              </a:lnSpc>
              <a:spcBef>
                <a:spcPts val="0"/>
              </a:spcBef>
              <a:buClrTx/>
              <a:buSzTx/>
              <a:buNone/>
            </a:pPr>
            <a:endParaRPr lang="en-US" dirty="0"/>
          </a:p>
          <a:p>
            <a:pPr marL="0" indent="0">
              <a:lnSpc>
                <a:spcPct val="100000"/>
              </a:lnSpc>
              <a:spcBef>
                <a:spcPts val="0"/>
              </a:spcBef>
              <a:buClrTx/>
              <a:buSzTx/>
              <a:buNone/>
            </a:pPr>
            <a:endParaRPr lang="en-US" dirty="0" smtClean="0"/>
          </a:p>
          <a:p>
            <a:pPr marL="0" indent="0" algn="ctr">
              <a:lnSpc>
                <a:spcPct val="100000"/>
              </a:lnSpc>
              <a:spcBef>
                <a:spcPts val="0"/>
              </a:spcBef>
              <a:buClrTx/>
              <a:buSzTx/>
              <a:buNone/>
            </a:pPr>
            <a:r>
              <a:rPr lang="en-US" sz="2400" dirty="0" smtClean="0"/>
              <a:t>Because </a:t>
            </a:r>
            <a:r>
              <a:rPr lang="en-US" sz="2400" dirty="0"/>
              <a:t>of our deep-seated sense of </a:t>
            </a:r>
            <a:r>
              <a:rPr lang="en-US" sz="2400" dirty="0" smtClean="0"/>
              <a:t>inadequacy, </a:t>
            </a:r>
            <a:r>
              <a:rPr lang="en-US" sz="2400" dirty="0"/>
              <a:t>we make the Gospel about us instead of Jesus – </a:t>
            </a:r>
            <a:endParaRPr lang="en-US" sz="2400" dirty="0" smtClean="0"/>
          </a:p>
          <a:p>
            <a:pPr marL="0" indent="0" algn="ctr">
              <a:lnSpc>
                <a:spcPct val="100000"/>
              </a:lnSpc>
              <a:spcBef>
                <a:spcPts val="0"/>
              </a:spcBef>
              <a:buClrTx/>
              <a:buSzTx/>
              <a:buNone/>
            </a:pPr>
            <a:r>
              <a:rPr lang="en-US" sz="2400" dirty="0" smtClean="0"/>
              <a:t>we </a:t>
            </a:r>
            <a:r>
              <a:rPr lang="en-US" sz="2400" dirty="0"/>
              <a:t>make it about our wisdom and our perfection.  </a:t>
            </a:r>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spTree>
    <p:extLst>
      <p:ext uri="{BB962C8B-B14F-4D97-AF65-F5344CB8AC3E}">
        <p14:creationId xmlns:p14="http://schemas.microsoft.com/office/powerpoint/2010/main" val="172795791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Still searching for God in our Congregations</a:t>
            </a:r>
            <a:r>
              <a:rPr lang="mr-IN" dirty="0"/>
              <a:t>…</a:t>
            </a:r>
            <a:endParaRPr lang="en-US" dirty="0"/>
          </a:p>
        </p:txBody>
      </p:sp>
      <p:sp>
        <p:nvSpPr>
          <p:cNvPr id="3" name="Content Placeholder 2"/>
          <p:cNvSpPr>
            <a:spLocks noGrp="1"/>
          </p:cNvSpPr>
          <p:nvPr>
            <p:ph sz="half" idx="1"/>
          </p:nvPr>
        </p:nvSpPr>
        <p:spPr/>
        <p:txBody>
          <a:bodyPr/>
          <a:lstStyle/>
          <a:p>
            <a:r>
              <a:rPr lang="en-US" dirty="0" smtClean="0"/>
              <a:t>Not a “follower” of Jesus</a:t>
            </a:r>
          </a:p>
          <a:p>
            <a:r>
              <a:rPr lang="en-US" dirty="0" smtClean="0"/>
              <a:t>Searching for what that means</a:t>
            </a:r>
          </a:p>
          <a:p>
            <a:r>
              <a:rPr lang="en-US" dirty="0" smtClean="0"/>
              <a:t>Explorers/Passive Attenders</a:t>
            </a:r>
          </a:p>
          <a:p>
            <a:r>
              <a:rPr lang="en-US" dirty="0" smtClean="0"/>
              <a:t>Content with shallow spiritual life, marked by:</a:t>
            </a:r>
          </a:p>
          <a:p>
            <a:pPr lvl="1"/>
            <a:r>
              <a:rPr lang="en-US" dirty="0"/>
              <a:t>M</a:t>
            </a:r>
            <a:r>
              <a:rPr lang="en-US" dirty="0" smtClean="0"/>
              <a:t>inimal </a:t>
            </a:r>
            <a:r>
              <a:rPr lang="en-US" dirty="0"/>
              <a:t>faith-based </a:t>
            </a:r>
            <a:r>
              <a:rPr lang="en-US" dirty="0" smtClean="0"/>
              <a:t>beliefs</a:t>
            </a:r>
          </a:p>
          <a:p>
            <a:pPr lvl="1"/>
            <a:r>
              <a:rPr lang="en-US" dirty="0" smtClean="0"/>
              <a:t>Relationships </a:t>
            </a:r>
          </a:p>
          <a:p>
            <a:pPr lvl="1"/>
            <a:r>
              <a:rPr lang="en-US" dirty="0" smtClean="0"/>
              <a:t>Activities</a:t>
            </a:r>
          </a:p>
        </p:txBody>
      </p:sp>
      <p:sp>
        <p:nvSpPr>
          <p:cNvPr id="4" name="Content Placeholder 3"/>
          <p:cNvSpPr>
            <a:spLocks noGrp="1"/>
          </p:cNvSpPr>
          <p:nvPr>
            <p:ph sz="half" idx="2"/>
          </p:nvPr>
        </p:nvSpPr>
        <p:spPr/>
        <p:txBody>
          <a:bodyPr/>
          <a:lstStyle/>
          <a:p>
            <a:r>
              <a:rPr lang="en-US" dirty="0" smtClean="0"/>
              <a:t>Attend out of habit/social acceptance</a:t>
            </a:r>
          </a:p>
          <a:p>
            <a:r>
              <a:rPr lang="en-US" dirty="0" smtClean="0"/>
              <a:t>No personal faith relationship with Jesus</a:t>
            </a:r>
          </a:p>
          <a:p>
            <a:r>
              <a:rPr lang="en-US" dirty="0" smtClean="0"/>
              <a:t>Believe but has little effect personally</a:t>
            </a:r>
          </a:p>
          <a:p>
            <a:r>
              <a:rPr lang="en-US" dirty="0" smtClean="0"/>
              <a:t>Fail to see faith as relationship, but as belief in concepts about God</a:t>
            </a:r>
          </a:p>
          <a:p>
            <a:endParaRPr lang="en-US" dirty="0"/>
          </a:p>
        </p:txBody>
      </p:sp>
    </p:spTree>
    <p:extLst>
      <p:ext uri="{BB962C8B-B14F-4D97-AF65-F5344CB8AC3E}">
        <p14:creationId xmlns:p14="http://schemas.microsoft.com/office/powerpoint/2010/main" val="20380119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lvl="0" indent="0" algn="ctr">
              <a:lnSpc>
                <a:spcPct val="100000"/>
              </a:lnSpc>
              <a:spcBef>
                <a:spcPts val="0"/>
              </a:spcBef>
              <a:buClrTx/>
              <a:buSzTx/>
              <a:buNone/>
            </a:pPr>
            <a:r>
              <a:rPr lang="en-US" sz="3200" i="1" dirty="0"/>
              <a:t>The research has shown that the longer they attend Church the less likely they are to become Christ followers, to see themselves as Disciples of Jesus. </a:t>
            </a:r>
          </a:p>
        </p:txBody>
      </p:sp>
    </p:spTree>
    <p:extLst>
      <p:ext uri="{BB962C8B-B14F-4D97-AF65-F5344CB8AC3E}">
        <p14:creationId xmlns:p14="http://schemas.microsoft.com/office/powerpoint/2010/main" val="11303879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Wood Type</Template>
  <TotalTime>8124</TotalTime>
  <Words>1782</Words>
  <Application>Microsoft Macintosh PowerPoint</Application>
  <PresentationFormat>On-screen Show (4:3)</PresentationFormat>
  <Paragraphs>147</Paragraphs>
  <Slides>32</Slides>
  <Notes>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Wood Type</vt:lpstr>
      <vt:lpstr>Ohio Region Mission District Convocation</vt:lpstr>
      <vt:lpstr>Unashamed of What?</vt:lpstr>
      <vt:lpstr>ashamed</vt:lpstr>
      <vt:lpstr>Naked and Unashamed</vt:lpstr>
      <vt:lpstr>Naked And Unashamed</vt:lpstr>
      <vt:lpstr>Are we really unashamed of the gospel?</vt:lpstr>
      <vt:lpstr>Are We really unashamed of the gospel?</vt:lpstr>
      <vt:lpstr>Still searching for God in our Congregations…</vt:lpstr>
      <vt:lpstr>PowerPoint Presentation</vt:lpstr>
      <vt:lpstr>Unashamed of What?</vt:lpstr>
      <vt:lpstr>The Meaning &amp; Content of Discipleship</vt:lpstr>
      <vt:lpstr>PowerPoint Presentation</vt:lpstr>
      <vt:lpstr>PowerPoint Presentation</vt:lpstr>
      <vt:lpstr>PowerPoint Presentation</vt:lpstr>
      <vt:lpstr>Unashamed of What?</vt:lpstr>
      <vt:lpstr>PowerPoint Presentation</vt:lpstr>
      <vt:lpstr>PowerPoint Presentation</vt:lpstr>
      <vt:lpstr>A Lutheran understanding of scriptural interpretation</vt:lpstr>
      <vt:lpstr>Alternatives to authority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authority of the church And the scripture</vt:lpstr>
      <vt:lpstr>For Luther – the Scriptures Are:</vt:lpstr>
      <vt:lpstr>Luther’s method of interpretation </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 Region Mission District Convocation</dc:title>
  <dc:creator>Mr. and Mrs. William  Straeffer</dc:creator>
  <cp:lastModifiedBy>Mr. and Mrs. William  Straeffer</cp:lastModifiedBy>
  <cp:revision>22</cp:revision>
  <dcterms:created xsi:type="dcterms:W3CDTF">2017-04-29T15:56:34Z</dcterms:created>
  <dcterms:modified xsi:type="dcterms:W3CDTF">2017-05-06T11:08:29Z</dcterms:modified>
</cp:coreProperties>
</file>